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5" r:id="rId3"/>
  </p:sldMasterIdLst>
  <p:notesMasterIdLst>
    <p:notesMasterId r:id="rId55"/>
  </p:notesMasterIdLst>
  <p:sldIdLst>
    <p:sldId id="256" r:id="rId4"/>
    <p:sldId id="258" r:id="rId5"/>
    <p:sldId id="343" r:id="rId6"/>
    <p:sldId id="344" r:id="rId7"/>
    <p:sldId id="342" r:id="rId8"/>
    <p:sldId id="345" r:id="rId9"/>
    <p:sldId id="317" r:id="rId10"/>
    <p:sldId id="288" r:id="rId11"/>
    <p:sldId id="346" r:id="rId12"/>
    <p:sldId id="349" r:id="rId13"/>
    <p:sldId id="354" r:id="rId14"/>
    <p:sldId id="350" r:id="rId15"/>
    <p:sldId id="352" r:id="rId16"/>
    <p:sldId id="355" r:id="rId17"/>
    <p:sldId id="347" r:id="rId18"/>
    <p:sldId id="330" r:id="rId19"/>
    <p:sldId id="356" r:id="rId20"/>
    <p:sldId id="348" r:id="rId21"/>
    <p:sldId id="358" r:id="rId22"/>
    <p:sldId id="359" r:id="rId23"/>
    <p:sldId id="361" r:id="rId24"/>
    <p:sldId id="357" r:id="rId25"/>
    <p:sldId id="363" r:id="rId26"/>
    <p:sldId id="364" r:id="rId27"/>
    <p:sldId id="362" r:id="rId28"/>
    <p:sldId id="365" r:id="rId29"/>
    <p:sldId id="367" r:id="rId30"/>
    <p:sldId id="368" r:id="rId31"/>
    <p:sldId id="372" r:id="rId32"/>
    <p:sldId id="373" r:id="rId33"/>
    <p:sldId id="371" r:id="rId34"/>
    <p:sldId id="369" r:id="rId35"/>
    <p:sldId id="370" r:id="rId36"/>
    <p:sldId id="374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5" r:id="rId45"/>
    <p:sldId id="392" r:id="rId46"/>
    <p:sldId id="383" r:id="rId47"/>
    <p:sldId id="386" r:id="rId48"/>
    <p:sldId id="387" r:id="rId49"/>
    <p:sldId id="388" r:id="rId50"/>
    <p:sldId id="384" r:id="rId51"/>
    <p:sldId id="389" r:id="rId52"/>
    <p:sldId id="391" r:id="rId53"/>
    <p:sldId id="39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0A61D7E-2C9D-4E7E-977C-2B6EC2434CD7}">
          <p14:sldIdLst>
            <p14:sldId id="256"/>
            <p14:sldId id="258"/>
            <p14:sldId id="343"/>
            <p14:sldId id="344"/>
            <p14:sldId id="342"/>
            <p14:sldId id="345"/>
            <p14:sldId id="317"/>
            <p14:sldId id="288"/>
            <p14:sldId id="346"/>
            <p14:sldId id="349"/>
            <p14:sldId id="354"/>
            <p14:sldId id="350"/>
            <p14:sldId id="352"/>
            <p14:sldId id="355"/>
            <p14:sldId id="347"/>
            <p14:sldId id="330"/>
            <p14:sldId id="356"/>
            <p14:sldId id="348"/>
            <p14:sldId id="358"/>
            <p14:sldId id="359"/>
            <p14:sldId id="361"/>
            <p14:sldId id="357"/>
            <p14:sldId id="363"/>
            <p14:sldId id="364"/>
            <p14:sldId id="362"/>
            <p14:sldId id="365"/>
            <p14:sldId id="367"/>
            <p14:sldId id="368"/>
            <p14:sldId id="372"/>
            <p14:sldId id="373"/>
            <p14:sldId id="371"/>
            <p14:sldId id="369"/>
            <p14:sldId id="370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92"/>
            <p14:sldId id="383"/>
            <p14:sldId id="386"/>
            <p14:sldId id="387"/>
            <p14:sldId id="388"/>
            <p14:sldId id="384"/>
            <p14:sldId id="389"/>
            <p14:sldId id="391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5472" autoAdjust="0"/>
  </p:normalViewPr>
  <p:slideViewPr>
    <p:cSldViewPr snapToGrid="0">
      <p:cViewPr varScale="1">
        <p:scale>
          <a:sx n="88" d="100"/>
          <a:sy n="88" d="100"/>
        </p:scale>
        <p:origin x="6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Sheet1!$A$1:$A$10</c:f>
              <c:strCache>
                <c:ptCount val="10"/>
                <c:pt idx="0">
                  <c:v>C#</c:v>
                </c:pt>
                <c:pt idx="1">
                  <c:v>VB</c:v>
                </c:pt>
                <c:pt idx="2">
                  <c:v>Python</c:v>
                </c:pt>
                <c:pt idx="3">
                  <c:v>JavaScript</c:v>
                </c:pt>
                <c:pt idx="4">
                  <c:v>C++</c:v>
                </c:pt>
                <c:pt idx="5">
                  <c:v>Java</c:v>
                </c:pt>
                <c:pt idx="6">
                  <c:v>PHP</c:v>
                </c:pt>
                <c:pt idx="7">
                  <c:v>Ruby</c:v>
                </c:pt>
                <c:pt idx="8">
                  <c:v>C</c:v>
                </c:pt>
                <c:pt idx="9">
                  <c:v>Asm</c:v>
                </c:pt>
              </c:strCache>
            </c:str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4.71</c:v>
                </c:pt>
                <c:pt idx="1">
                  <c:v>2.58</c:v>
                </c:pt>
                <c:pt idx="2">
                  <c:v>3.85</c:v>
                </c:pt>
                <c:pt idx="3">
                  <c:v>2.57</c:v>
                </c:pt>
                <c:pt idx="4">
                  <c:v>6.91</c:v>
                </c:pt>
                <c:pt idx="5">
                  <c:v>21.5</c:v>
                </c:pt>
                <c:pt idx="6">
                  <c:v>2.71</c:v>
                </c:pt>
                <c:pt idx="7">
                  <c:v>2.0499999999999998</c:v>
                </c:pt>
                <c:pt idx="8">
                  <c:v>16</c:v>
                </c:pt>
                <c:pt idx="9">
                  <c:v>2.1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C55A1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Sheet1!$A$12:$A$21</c:f>
              <c:strCache>
                <c:ptCount val="10"/>
                <c:pt idx="0">
                  <c:v>C#</c:v>
                </c:pt>
                <c:pt idx="1">
                  <c:v>Python</c:v>
                </c:pt>
                <c:pt idx="2">
                  <c:v>JavaScript</c:v>
                </c:pt>
                <c:pt idx="3">
                  <c:v>C++</c:v>
                </c:pt>
                <c:pt idx="4">
                  <c:v>Java</c:v>
                </c:pt>
                <c:pt idx="5">
                  <c:v>PHP</c:v>
                </c:pt>
                <c:pt idx="6">
                  <c:v>Objective-C</c:v>
                </c:pt>
                <c:pt idx="7">
                  <c:v>Swift</c:v>
                </c:pt>
                <c:pt idx="8">
                  <c:v>R</c:v>
                </c:pt>
                <c:pt idx="9">
                  <c:v>C</c:v>
                </c:pt>
              </c:strCache>
            </c:strRef>
          </c:cat>
          <c:val>
            <c:numRef>
              <c:f>Sheet1!$B$12:$B$21</c:f>
              <c:numCache>
                <c:formatCode>General</c:formatCode>
                <c:ptCount val="10"/>
                <c:pt idx="0">
                  <c:v>8.9</c:v>
                </c:pt>
                <c:pt idx="1">
                  <c:v>11.8</c:v>
                </c:pt>
                <c:pt idx="2">
                  <c:v>7.3</c:v>
                </c:pt>
                <c:pt idx="3">
                  <c:v>7.6</c:v>
                </c:pt>
                <c:pt idx="4">
                  <c:v>24.4</c:v>
                </c:pt>
                <c:pt idx="5">
                  <c:v>10.7</c:v>
                </c:pt>
                <c:pt idx="6">
                  <c:v>5.0999999999999996</c:v>
                </c:pt>
                <c:pt idx="7">
                  <c:v>2.9</c:v>
                </c:pt>
                <c:pt idx="8">
                  <c:v>2.9</c:v>
                </c:pt>
                <c:pt idx="9">
                  <c:v>7.6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5E44B-2085-4815-ACED-9F710C32248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33AD56-8657-4FD0-A4F1-8AED9F4BD5CA}">
      <dgm:prSet phldrT="[Text]"/>
      <dgm:spPr/>
      <dgm:t>
        <a:bodyPr/>
        <a:lstStyle/>
        <a:p>
          <a:r>
            <a:rPr lang="en-US" dirty="0" smtClean="0"/>
            <a:t>Async/Await</a:t>
          </a:r>
          <a:endParaRPr lang="en-US" dirty="0"/>
        </a:p>
      </dgm:t>
    </dgm:pt>
    <dgm:pt modelId="{859653EE-B46D-4AA4-9F43-A85F23B05B4A}" type="parTrans" cxnId="{7677EC99-9512-4DE7-A83A-1FD709B8F799}">
      <dgm:prSet/>
      <dgm:spPr/>
      <dgm:t>
        <a:bodyPr/>
        <a:lstStyle/>
        <a:p>
          <a:endParaRPr lang="en-US"/>
        </a:p>
      </dgm:t>
    </dgm:pt>
    <dgm:pt modelId="{C9901F90-B8D9-4FBD-B947-960EEB486D7B}" type="sibTrans" cxnId="{7677EC99-9512-4DE7-A83A-1FD709B8F799}">
      <dgm:prSet/>
      <dgm:spPr/>
      <dgm:t>
        <a:bodyPr/>
        <a:lstStyle/>
        <a:p>
          <a:endParaRPr lang="en-US"/>
        </a:p>
      </dgm:t>
    </dgm:pt>
    <dgm:pt modelId="{8C7C9027-2A3C-4AAA-982C-CCD292C6C0D3}">
      <dgm:prSet phldrT="[Text]"/>
      <dgm:spPr/>
      <dgm:t>
        <a:bodyPr/>
        <a:lstStyle/>
        <a:p>
          <a:r>
            <a:rPr lang="en-US" dirty="0" smtClean="0"/>
            <a:t>Futures / Continuations</a:t>
          </a:r>
          <a:endParaRPr lang="en-US" dirty="0"/>
        </a:p>
      </dgm:t>
    </dgm:pt>
    <dgm:pt modelId="{538E8977-616A-4A66-9876-5B615FDFCD11}" type="parTrans" cxnId="{8C310020-4B21-4AB2-94F2-BF0A61FC263B}">
      <dgm:prSet/>
      <dgm:spPr/>
      <dgm:t>
        <a:bodyPr/>
        <a:lstStyle/>
        <a:p>
          <a:endParaRPr lang="en-US"/>
        </a:p>
      </dgm:t>
    </dgm:pt>
    <dgm:pt modelId="{D2AF4D2F-9B4F-44CA-8DA6-A234EE16BDB3}" type="sibTrans" cxnId="{8C310020-4B21-4AB2-94F2-BF0A61FC263B}">
      <dgm:prSet/>
      <dgm:spPr/>
      <dgm:t>
        <a:bodyPr/>
        <a:lstStyle/>
        <a:p>
          <a:endParaRPr lang="en-US"/>
        </a:p>
      </dgm:t>
    </dgm:pt>
    <dgm:pt modelId="{9E90057A-55C1-4D06-AA77-08E378F8D2AC}">
      <dgm:prSet phldrT="[Text]"/>
      <dgm:spPr/>
      <dgm:t>
        <a:bodyPr/>
        <a:lstStyle/>
        <a:p>
          <a:r>
            <a:rPr lang="en-US" dirty="0" smtClean="0"/>
            <a:t>Callbacks</a:t>
          </a:r>
          <a:endParaRPr lang="en-US" dirty="0"/>
        </a:p>
      </dgm:t>
    </dgm:pt>
    <dgm:pt modelId="{05BEE852-30DF-447B-B207-0DDE30EEC7A7}" type="parTrans" cxnId="{02AE46CA-7394-48E5-888F-4E191138FA56}">
      <dgm:prSet/>
      <dgm:spPr/>
      <dgm:t>
        <a:bodyPr/>
        <a:lstStyle/>
        <a:p>
          <a:endParaRPr lang="en-US"/>
        </a:p>
      </dgm:t>
    </dgm:pt>
    <dgm:pt modelId="{BABE9E60-1F31-4EF3-A853-D0DCBA8A6101}" type="sibTrans" cxnId="{02AE46CA-7394-48E5-888F-4E191138FA56}">
      <dgm:prSet/>
      <dgm:spPr/>
      <dgm:t>
        <a:bodyPr/>
        <a:lstStyle/>
        <a:p>
          <a:endParaRPr lang="en-US"/>
        </a:p>
      </dgm:t>
    </dgm:pt>
    <dgm:pt modelId="{61C462EE-869D-46BC-911A-4FE55C05D12D}">
      <dgm:prSet phldrT="[Text]"/>
      <dgm:spPr/>
      <dgm:t>
        <a:bodyPr/>
        <a:lstStyle/>
        <a:p>
          <a:r>
            <a:rPr lang="en-US" dirty="0" smtClean="0"/>
            <a:t>Events</a:t>
          </a:r>
          <a:endParaRPr lang="en-US" dirty="0"/>
        </a:p>
      </dgm:t>
    </dgm:pt>
    <dgm:pt modelId="{E82A8FDB-7EFC-48FB-B178-459B35A01549}" type="parTrans" cxnId="{734DEA5D-7D52-4900-9E29-77E270414CD7}">
      <dgm:prSet/>
      <dgm:spPr/>
      <dgm:t>
        <a:bodyPr/>
        <a:lstStyle/>
        <a:p>
          <a:endParaRPr lang="en-US"/>
        </a:p>
      </dgm:t>
    </dgm:pt>
    <dgm:pt modelId="{8111D13D-9D35-4656-AFA2-0128A65A1274}" type="sibTrans" cxnId="{734DEA5D-7D52-4900-9E29-77E270414CD7}">
      <dgm:prSet/>
      <dgm:spPr/>
      <dgm:t>
        <a:bodyPr/>
        <a:lstStyle/>
        <a:p>
          <a:endParaRPr lang="en-US"/>
        </a:p>
      </dgm:t>
    </dgm:pt>
    <dgm:pt modelId="{4F51C4B3-9D78-41B0-A604-53037BDDCAAC}" type="pres">
      <dgm:prSet presAssocID="{DE35E44B-2085-4815-ACED-9F710C32248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264A5C-ED96-419D-B6D1-AE14B785896D}" type="pres">
      <dgm:prSet presAssocID="{9933AD56-8657-4FD0-A4F1-8AED9F4BD5CA}" presName="vertOne" presStyleCnt="0"/>
      <dgm:spPr/>
    </dgm:pt>
    <dgm:pt modelId="{EC119195-F8FA-4F61-B7AF-7CD55BDEF155}" type="pres">
      <dgm:prSet presAssocID="{9933AD56-8657-4FD0-A4F1-8AED9F4BD5C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5D23D-2E9C-4B13-8729-38FDABFF522B}" type="pres">
      <dgm:prSet presAssocID="{9933AD56-8657-4FD0-A4F1-8AED9F4BD5CA}" presName="parTransOne" presStyleCnt="0"/>
      <dgm:spPr/>
    </dgm:pt>
    <dgm:pt modelId="{45354EE7-FE54-4786-A88A-1738057F4161}" type="pres">
      <dgm:prSet presAssocID="{9933AD56-8657-4FD0-A4F1-8AED9F4BD5CA}" presName="horzOne" presStyleCnt="0"/>
      <dgm:spPr/>
    </dgm:pt>
    <dgm:pt modelId="{CB794869-D2C9-47F5-8CA7-67E73902552B}" type="pres">
      <dgm:prSet presAssocID="{8C7C9027-2A3C-4AAA-982C-CCD292C6C0D3}" presName="vertTwo" presStyleCnt="0"/>
      <dgm:spPr/>
    </dgm:pt>
    <dgm:pt modelId="{068A7CC4-CD73-4E3B-8CDB-3FAA78A88B88}" type="pres">
      <dgm:prSet presAssocID="{8C7C9027-2A3C-4AAA-982C-CCD292C6C0D3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6EB724-057B-494C-949E-522A5016B942}" type="pres">
      <dgm:prSet presAssocID="{8C7C9027-2A3C-4AAA-982C-CCD292C6C0D3}" presName="parTransTwo" presStyleCnt="0"/>
      <dgm:spPr/>
    </dgm:pt>
    <dgm:pt modelId="{8622C9C9-6E24-4282-9650-40E1437D02B0}" type="pres">
      <dgm:prSet presAssocID="{8C7C9027-2A3C-4AAA-982C-CCD292C6C0D3}" presName="horzTwo" presStyleCnt="0"/>
      <dgm:spPr/>
    </dgm:pt>
    <dgm:pt modelId="{8DF91F17-EA69-47B9-9A64-C134A2981464}" type="pres">
      <dgm:prSet presAssocID="{9E90057A-55C1-4D06-AA77-08E378F8D2AC}" presName="vertThree" presStyleCnt="0"/>
      <dgm:spPr/>
    </dgm:pt>
    <dgm:pt modelId="{A8546854-683A-4B7B-BD26-80AA21ADFC0B}" type="pres">
      <dgm:prSet presAssocID="{9E90057A-55C1-4D06-AA77-08E378F8D2AC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3EADE8-0098-451A-8C35-7F690DA17CBF}" type="pres">
      <dgm:prSet presAssocID="{9E90057A-55C1-4D06-AA77-08E378F8D2AC}" presName="parTransThree" presStyleCnt="0"/>
      <dgm:spPr/>
    </dgm:pt>
    <dgm:pt modelId="{B82AB256-2EE7-4DF6-9EE6-C46D1F2DB8FE}" type="pres">
      <dgm:prSet presAssocID="{9E90057A-55C1-4D06-AA77-08E378F8D2AC}" presName="horzThree" presStyleCnt="0"/>
      <dgm:spPr/>
    </dgm:pt>
    <dgm:pt modelId="{0E723D99-481B-45C4-828A-2026BDC0EECA}" type="pres">
      <dgm:prSet presAssocID="{61C462EE-869D-46BC-911A-4FE55C05D12D}" presName="vertFour" presStyleCnt="0">
        <dgm:presLayoutVars>
          <dgm:chPref val="3"/>
        </dgm:presLayoutVars>
      </dgm:prSet>
      <dgm:spPr/>
    </dgm:pt>
    <dgm:pt modelId="{F3017117-086E-4055-87A3-506A1707980F}" type="pres">
      <dgm:prSet presAssocID="{61C462EE-869D-46BC-911A-4FE55C05D12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99438A-0F49-4289-9444-EA63D38CB598}" type="pres">
      <dgm:prSet presAssocID="{61C462EE-869D-46BC-911A-4FE55C05D12D}" presName="horzFour" presStyleCnt="0"/>
      <dgm:spPr/>
    </dgm:pt>
  </dgm:ptLst>
  <dgm:cxnLst>
    <dgm:cxn modelId="{8F1CC0A9-0E24-4F4F-8A95-314E39BD097E}" type="presOf" srcId="{DE35E44B-2085-4815-ACED-9F710C32248B}" destId="{4F51C4B3-9D78-41B0-A604-53037BDDCAAC}" srcOrd="0" destOrd="0" presId="urn:microsoft.com/office/officeart/2005/8/layout/hierarchy4"/>
    <dgm:cxn modelId="{734DEA5D-7D52-4900-9E29-77E270414CD7}" srcId="{9E90057A-55C1-4D06-AA77-08E378F8D2AC}" destId="{61C462EE-869D-46BC-911A-4FE55C05D12D}" srcOrd="0" destOrd="0" parTransId="{E82A8FDB-7EFC-48FB-B178-459B35A01549}" sibTransId="{8111D13D-9D35-4656-AFA2-0128A65A1274}"/>
    <dgm:cxn modelId="{18E73E58-90F3-4C99-9D83-BAE7B6014A3E}" type="presOf" srcId="{9E90057A-55C1-4D06-AA77-08E378F8D2AC}" destId="{A8546854-683A-4B7B-BD26-80AA21ADFC0B}" srcOrd="0" destOrd="0" presId="urn:microsoft.com/office/officeart/2005/8/layout/hierarchy4"/>
    <dgm:cxn modelId="{286F4AA3-E691-417A-8733-49844087E8C4}" type="presOf" srcId="{9933AD56-8657-4FD0-A4F1-8AED9F4BD5CA}" destId="{EC119195-F8FA-4F61-B7AF-7CD55BDEF155}" srcOrd="0" destOrd="0" presId="urn:microsoft.com/office/officeart/2005/8/layout/hierarchy4"/>
    <dgm:cxn modelId="{02AE46CA-7394-48E5-888F-4E191138FA56}" srcId="{8C7C9027-2A3C-4AAA-982C-CCD292C6C0D3}" destId="{9E90057A-55C1-4D06-AA77-08E378F8D2AC}" srcOrd="0" destOrd="0" parTransId="{05BEE852-30DF-447B-B207-0DDE30EEC7A7}" sibTransId="{BABE9E60-1F31-4EF3-A853-D0DCBA8A6101}"/>
    <dgm:cxn modelId="{8C310020-4B21-4AB2-94F2-BF0A61FC263B}" srcId="{9933AD56-8657-4FD0-A4F1-8AED9F4BD5CA}" destId="{8C7C9027-2A3C-4AAA-982C-CCD292C6C0D3}" srcOrd="0" destOrd="0" parTransId="{538E8977-616A-4A66-9876-5B615FDFCD11}" sibTransId="{D2AF4D2F-9B4F-44CA-8DA6-A234EE16BDB3}"/>
    <dgm:cxn modelId="{7677EC99-9512-4DE7-A83A-1FD709B8F799}" srcId="{DE35E44B-2085-4815-ACED-9F710C32248B}" destId="{9933AD56-8657-4FD0-A4F1-8AED9F4BD5CA}" srcOrd="0" destOrd="0" parTransId="{859653EE-B46D-4AA4-9F43-A85F23B05B4A}" sibTransId="{C9901F90-B8D9-4FBD-B947-960EEB486D7B}"/>
    <dgm:cxn modelId="{D7C56F17-BEAA-40EC-BBB6-11720526AC3A}" type="presOf" srcId="{8C7C9027-2A3C-4AAA-982C-CCD292C6C0D3}" destId="{068A7CC4-CD73-4E3B-8CDB-3FAA78A88B88}" srcOrd="0" destOrd="0" presId="urn:microsoft.com/office/officeart/2005/8/layout/hierarchy4"/>
    <dgm:cxn modelId="{D9696054-F172-4C85-AAEE-477C35970BC5}" type="presOf" srcId="{61C462EE-869D-46BC-911A-4FE55C05D12D}" destId="{F3017117-086E-4055-87A3-506A1707980F}" srcOrd="0" destOrd="0" presId="urn:microsoft.com/office/officeart/2005/8/layout/hierarchy4"/>
    <dgm:cxn modelId="{CFB78D5D-587E-4587-9863-D92E1BA4AF47}" type="presParOf" srcId="{4F51C4B3-9D78-41B0-A604-53037BDDCAAC}" destId="{9E264A5C-ED96-419D-B6D1-AE14B785896D}" srcOrd="0" destOrd="0" presId="urn:microsoft.com/office/officeart/2005/8/layout/hierarchy4"/>
    <dgm:cxn modelId="{8519C0D7-16A9-4A77-9574-FCB1BA75F0E0}" type="presParOf" srcId="{9E264A5C-ED96-419D-B6D1-AE14B785896D}" destId="{EC119195-F8FA-4F61-B7AF-7CD55BDEF155}" srcOrd="0" destOrd="0" presId="urn:microsoft.com/office/officeart/2005/8/layout/hierarchy4"/>
    <dgm:cxn modelId="{7949C9FE-E4EA-4C74-9C46-4EF5B9523801}" type="presParOf" srcId="{9E264A5C-ED96-419D-B6D1-AE14B785896D}" destId="{BD05D23D-2E9C-4B13-8729-38FDABFF522B}" srcOrd="1" destOrd="0" presId="urn:microsoft.com/office/officeart/2005/8/layout/hierarchy4"/>
    <dgm:cxn modelId="{15978A7B-561F-4593-B904-9834940865AE}" type="presParOf" srcId="{9E264A5C-ED96-419D-B6D1-AE14B785896D}" destId="{45354EE7-FE54-4786-A88A-1738057F4161}" srcOrd="2" destOrd="0" presId="urn:microsoft.com/office/officeart/2005/8/layout/hierarchy4"/>
    <dgm:cxn modelId="{CA6EF33D-EB8B-4D4E-A1C9-1A48097B2C2D}" type="presParOf" srcId="{45354EE7-FE54-4786-A88A-1738057F4161}" destId="{CB794869-D2C9-47F5-8CA7-67E73902552B}" srcOrd="0" destOrd="0" presId="urn:microsoft.com/office/officeart/2005/8/layout/hierarchy4"/>
    <dgm:cxn modelId="{16B3D9DC-41AC-4A0A-BBE3-79AA39296055}" type="presParOf" srcId="{CB794869-D2C9-47F5-8CA7-67E73902552B}" destId="{068A7CC4-CD73-4E3B-8CDB-3FAA78A88B88}" srcOrd="0" destOrd="0" presId="urn:microsoft.com/office/officeart/2005/8/layout/hierarchy4"/>
    <dgm:cxn modelId="{26336ED2-9D00-47BF-A1EE-14593DD2C497}" type="presParOf" srcId="{CB794869-D2C9-47F5-8CA7-67E73902552B}" destId="{B86EB724-057B-494C-949E-522A5016B942}" srcOrd="1" destOrd="0" presId="urn:microsoft.com/office/officeart/2005/8/layout/hierarchy4"/>
    <dgm:cxn modelId="{DF1D62BE-2C35-44AA-958F-6B32014B9E9E}" type="presParOf" srcId="{CB794869-D2C9-47F5-8CA7-67E73902552B}" destId="{8622C9C9-6E24-4282-9650-40E1437D02B0}" srcOrd="2" destOrd="0" presId="urn:microsoft.com/office/officeart/2005/8/layout/hierarchy4"/>
    <dgm:cxn modelId="{5ED67D52-78A4-40CE-A2E6-637E59FAEC2B}" type="presParOf" srcId="{8622C9C9-6E24-4282-9650-40E1437D02B0}" destId="{8DF91F17-EA69-47B9-9A64-C134A2981464}" srcOrd="0" destOrd="0" presId="urn:microsoft.com/office/officeart/2005/8/layout/hierarchy4"/>
    <dgm:cxn modelId="{3242F638-9AB4-4025-B4A0-CC7137AC4C60}" type="presParOf" srcId="{8DF91F17-EA69-47B9-9A64-C134A2981464}" destId="{A8546854-683A-4B7B-BD26-80AA21ADFC0B}" srcOrd="0" destOrd="0" presId="urn:microsoft.com/office/officeart/2005/8/layout/hierarchy4"/>
    <dgm:cxn modelId="{441C011C-02D7-437A-A233-A9F076A6C7B7}" type="presParOf" srcId="{8DF91F17-EA69-47B9-9A64-C134A2981464}" destId="{913EADE8-0098-451A-8C35-7F690DA17CBF}" srcOrd="1" destOrd="0" presId="urn:microsoft.com/office/officeart/2005/8/layout/hierarchy4"/>
    <dgm:cxn modelId="{BBD83DCC-20DB-4461-ABCF-D44108AD3E0D}" type="presParOf" srcId="{8DF91F17-EA69-47B9-9A64-C134A2981464}" destId="{B82AB256-2EE7-4DF6-9EE6-C46D1F2DB8FE}" srcOrd="2" destOrd="0" presId="urn:microsoft.com/office/officeart/2005/8/layout/hierarchy4"/>
    <dgm:cxn modelId="{B30B6748-405D-4684-833A-331F22069D98}" type="presParOf" srcId="{B82AB256-2EE7-4DF6-9EE6-C46D1F2DB8FE}" destId="{0E723D99-481B-45C4-828A-2026BDC0EECA}" srcOrd="0" destOrd="0" presId="urn:microsoft.com/office/officeart/2005/8/layout/hierarchy4"/>
    <dgm:cxn modelId="{5AB812F0-2B5C-4E46-90C3-8781BFDBA03A}" type="presParOf" srcId="{0E723D99-481B-45C4-828A-2026BDC0EECA}" destId="{F3017117-086E-4055-87A3-506A1707980F}" srcOrd="0" destOrd="0" presId="urn:microsoft.com/office/officeart/2005/8/layout/hierarchy4"/>
    <dgm:cxn modelId="{DB8971B9-4814-462B-B665-EB48EFA49A78}" type="presParOf" srcId="{0E723D99-481B-45C4-828A-2026BDC0EECA}" destId="{1F99438A-0F49-4289-9444-EA63D38CB59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9195-F8FA-4F61-B7AF-7CD55BDEF155}">
      <dsp:nvSpPr>
        <dsp:cNvPr id="0" name=""/>
        <dsp:cNvSpPr/>
      </dsp:nvSpPr>
      <dsp:spPr>
        <a:xfrm>
          <a:off x="4267" y="817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Async/Await</a:t>
          </a:r>
          <a:endParaRPr lang="en-US" sz="3600" kern="1200" dirty="0"/>
        </a:p>
      </dsp:txBody>
      <dsp:txXfrm>
        <a:off x="29834" y="26384"/>
        <a:ext cx="8680471" cy="821787"/>
      </dsp:txXfrm>
    </dsp:sp>
    <dsp:sp modelId="{068A7CC4-CD73-4E3B-8CDB-3FAA78A88B88}">
      <dsp:nvSpPr>
        <dsp:cNvPr id="0" name=""/>
        <dsp:cNvSpPr/>
      </dsp:nvSpPr>
      <dsp:spPr>
        <a:xfrm>
          <a:off x="4267" y="985346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Futures / Continuations</a:t>
          </a:r>
          <a:endParaRPr lang="en-US" sz="3600" kern="1200" dirty="0"/>
        </a:p>
      </dsp:txBody>
      <dsp:txXfrm>
        <a:off x="29834" y="1010913"/>
        <a:ext cx="8680471" cy="821787"/>
      </dsp:txXfrm>
    </dsp:sp>
    <dsp:sp modelId="{A8546854-683A-4B7B-BD26-80AA21ADFC0B}">
      <dsp:nvSpPr>
        <dsp:cNvPr id="0" name=""/>
        <dsp:cNvSpPr/>
      </dsp:nvSpPr>
      <dsp:spPr>
        <a:xfrm>
          <a:off x="4267" y="1969875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Callbacks</a:t>
          </a:r>
          <a:endParaRPr lang="en-US" sz="3600" kern="1200" dirty="0"/>
        </a:p>
      </dsp:txBody>
      <dsp:txXfrm>
        <a:off x="29834" y="1995442"/>
        <a:ext cx="8680471" cy="821787"/>
      </dsp:txXfrm>
    </dsp:sp>
    <dsp:sp modelId="{F3017117-086E-4055-87A3-506A1707980F}">
      <dsp:nvSpPr>
        <dsp:cNvPr id="0" name=""/>
        <dsp:cNvSpPr/>
      </dsp:nvSpPr>
      <dsp:spPr>
        <a:xfrm>
          <a:off x="4267" y="2954404"/>
          <a:ext cx="8731605" cy="872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Events</a:t>
          </a:r>
          <a:endParaRPr lang="en-US" sz="3600" kern="1200" dirty="0"/>
        </a:p>
      </dsp:txBody>
      <dsp:txXfrm>
        <a:off x="29834" y="2979971"/>
        <a:ext cx="8680471" cy="8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E8BCA-0B4F-4373-B78E-3D2899449797}" type="datetimeFigureOut">
              <a:rPr lang="en-US" smtClean="0"/>
              <a:t>3/12/2016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3395-F8FF-4336-B2AA-E15575B990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Before continuing, I’d like to cover a bit of terminology that will help in understanding async and await as </a:t>
            </a:r>
            <a:r>
              <a:rPr lang="en-US" i="1" baseline="0" dirty="0" smtClean="0"/>
              <a:t>language features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 = async/await keywords. (like the slides in the previous section re languages adopting async/await keywords).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Asynchrony = any kind of asynchronous programming. (like the slides in this section).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2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lot of terminology out there.</a:t>
            </a:r>
          </a:p>
          <a:p>
            <a:r>
              <a:rPr lang="en-US" dirty="0" smtClean="0"/>
              <a:t>Most </a:t>
            </a:r>
            <a:r>
              <a:rPr lang="en-US" dirty="0" err="1" smtClean="0"/>
              <a:t>devs</a:t>
            </a:r>
            <a:r>
              <a:rPr lang="en-US" dirty="0" smtClean="0"/>
              <a:t> are only familiar with some of it (the first few).</a:t>
            </a:r>
          </a:p>
          <a:p>
            <a:r>
              <a:rPr lang="en-US" dirty="0" smtClean="0"/>
              <a:t>And that’s 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43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is mostly about terminology, and there’s no definite standard or consensus yet.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prefer to use the term “concurrency” for multiple things happening </a:t>
            </a:r>
            <a:r>
              <a:rPr lang="en-US" i="1" dirty="0" smtClean="0"/>
              <a:t>at the same time</a:t>
            </a:r>
            <a:r>
              <a:rPr lang="en-US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UI example, server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Multithreading</a:t>
            </a:r>
            <a:r>
              <a:rPr lang="en-US" baseline="0" dirty="0" smtClean="0"/>
              <a:t> is </a:t>
            </a:r>
            <a:r>
              <a:rPr lang="en-US" i="1" baseline="0" dirty="0" smtClean="0"/>
              <a:t>one way</a:t>
            </a:r>
            <a:r>
              <a:rPr lang="en-US" baseline="0" dirty="0" smtClean="0"/>
              <a:t> to get concurrency.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“Parallelism” is parallel</a:t>
            </a:r>
            <a:r>
              <a:rPr lang="en-US" baseline="0" dirty="0" smtClean="0"/>
              <a:t> processing, one type of multithreading.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Asynchrony is a</a:t>
            </a:r>
            <a:r>
              <a:rPr lang="en-US" baseline="0" dirty="0" smtClean="0"/>
              <a:t> way to get concurrency </a:t>
            </a:r>
            <a:r>
              <a:rPr lang="en-US" i="1" baseline="0" dirty="0" smtClean="0"/>
              <a:t>without</a:t>
            </a:r>
            <a:r>
              <a:rPr lang="en-US" baseline="0" dirty="0" smtClean="0"/>
              <a:t> multithreading.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7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 tablet at </a:t>
            </a:r>
            <a:r>
              <a:rPr lang="en-US" dirty="0" err="1" smtClean="0"/>
              <a:t>MVPConf</a:t>
            </a:r>
            <a:r>
              <a:rPr lang="en-US" dirty="0" smtClean="0"/>
              <a:t> right after the new Surface was announced.</a:t>
            </a:r>
          </a:p>
          <a:p>
            <a:endParaRPr lang="en-US" dirty="0" smtClean="0"/>
          </a:p>
          <a:p>
            <a:r>
              <a:rPr lang="en-US" dirty="0" smtClean="0"/>
              <a:t>I’m going to talk about Windows because I know about Windows drivers. I don’t know about Linux drivers.</a:t>
            </a:r>
          </a:p>
          <a:p>
            <a:r>
              <a:rPr lang="en-US" dirty="0" smtClean="0"/>
              <a:t>The last time I used Linux, it looked more like…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2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WriteFileEx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is the ideal I/O scenario for Win32 I/O that uses the standard IOCP/OVERLAPPED system.</a:t>
            </a:r>
          </a:p>
          <a:p>
            <a:endParaRPr lang="en-US" dirty="0" smtClean="0"/>
          </a:p>
          <a:p>
            <a:r>
              <a:rPr lang="en-US" dirty="0" smtClean="0"/>
              <a:t>OVERLAPPED &amp; IRP are</a:t>
            </a:r>
            <a:r>
              <a:rPr lang="en-US" baseline="0" dirty="0" smtClean="0"/>
              <a:t> just in-memory structures that keep track of the state of the I/O.</a:t>
            </a:r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At this point, the write is </a:t>
            </a:r>
            <a:r>
              <a:rPr lang="en-US" i="1" baseline="0" dirty="0" smtClean="0"/>
              <a:t>in progress</a:t>
            </a:r>
            <a:r>
              <a:rPr lang="en-US" baseline="0" dirty="0" smtClean="0"/>
              <a:t>, but </a:t>
            </a:r>
            <a:r>
              <a:rPr lang="en-US" b="1" baseline="0" dirty="0" smtClean="0"/>
              <a:t>there is no thread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the write or </a:t>
            </a:r>
            <a:r>
              <a:rPr lang="en-US" i="1" baseline="0" dirty="0" smtClean="0"/>
              <a:t>blocked</a:t>
            </a:r>
            <a:r>
              <a:rPr lang="en-US" baseline="0" dirty="0" smtClean="0"/>
              <a:t> waiting for it to complete.</a:t>
            </a:r>
          </a:p>
          <a:p>
            <a:r>
              <a:rPr lang="en-US" baseline="0" dirty="0" smtClean="0"/>
              <a:t>Our user-mode thread can be used for something else.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2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Synchronous Example:</a:t>
            </a:r>
            <a:r>
              <a:rPr lang="en-US" baseline="0" dirty="0" smtClean="0"/>
              <a:t> write to disk (</a:t>
            </a:r>
            <a:r>
              <a:rPr lang="en-US" baseline="0" dirty="0" err="1" smtClean="0"/>
              <a:t>WriteFile</a:t>
            </a:r>
            <a:r>
              <a:rPr lang="en-US" baseline="0" dirty="0" smtClean="0"/>
              <a:t>).</a:t>
            </a:r>
            <a:endParaRPr lang="en-US" dirty="0" smtClean="0"/>
          </a:p>
          <a:p>
            <a:r>
              <a:rPr lang="en-US" dirty="0" smtClean="0"/>
              <a:t>This time, the thread is going to block until</a:t>
            </a:r>
            <a:r>
              <a:rPr lang="en-US" baseline="0" dirty="0" smtClean="0"/>
              <a:t> the write completes.</a:t>
            </a:r>
          </a:p>
          <a:p>
            <a:endParaRPr lang="en-US" dirty="0" smtClean="0"/>
          </a:p>
          <a:p>
            <a:r>
              <a:rPr lang="en-US" dirty="0" smtClean="0"/>
              <a:t>(after</a:t>
            </a:r>
            <a:r>
              <a:rPr lang="en-US" baseline="0" dirty="0" smtClean="0"/>
              <a:t> IRP): The driver </a:t>
            </a:r>
            <a:r>
              <a:rPr lang="en-US" i="1" baseline="0" dirty="0" smtClean="0"/>
              <a:t>returns</a:t>
            </a:r>
            <a:r>
              <a:rPr lang="en-US" baseline="0" dirty="0" smtClean="0"/>
              <a:t>. It does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block.</a:t>
            </a:r>
          </a:p>
          <a:p>
            <a:r>
              <a:rPr lang="en-US" baseline="0" dirty="0" smtClean="0"/>
              <a:t>The OS blocks the thread, but it’s not actually </a:t>
            </a:r>
            <a:r>
              <a:rPr lang="en-US" i="1" baseline="0" dirty="0" smtClean="0"/>
              <a:t>doing</a:t>
            </a:r>
            <a:r>
              <a:rPr lang="en-US" baseline="0" dirty="0" smtClean="0"/>
              <a:t> anything. It’s not useful.</a:t>
            </a:r>
          </a:p>
          <a:p>
            <a:r>
              <a:rPr lang="en-US" baseline="0" dirty="0" smtClean="0"/>
              <a:t>Everything below the user mode line is exactly the same as the asynchronous I/O.</a:t>
            </a:r>
          </a:p>
          <a:p>
            <a:r>
              <a:rPr lang="en-US" baseline="0" dirty="0" smtClean="0"/>
              <a:t>** At the OS/driver level, </a:t>
            </a:r>
            <a:r>
              <a:rPr lang="en-US" i="1" baseline="0" dirty="0" smtClean="0"/>
              <a:t>all I/O is asynchronous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IRP</a:t>
            </a:r>
            <a:r>
              <a:rPr lang="en-US" baseline="0" dirty="0" smtClean="0"/>
              <a:t> = I/O Request Packet</a:t>
            </a:r>
          </a:p>
          <a:p>
            <a:r>
              <a:rPr lang="en-US" baseline="0" dirty="0" smtClean="0"/>
              <a:t>ISR = Interrupt Service Request (actually a DPC)</a:t>
            </a:r>
          </a:p>
          <a:p>
            <a:r>
              <a:rPr lang="en-US" baseline="0" dirty="0" smtClean="0"/>
              <a:t>APC = Asynchronous Procedure Call (special kernel-mode)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Conceptually,</a:t>
            </a:r>
            <a:r>
              <a:rPr lang="en-US" baseline="0" dirty="0" smtClean="0"/>
              <a:t> we think of async I/O as an optional, complex component that’s built on the simple (synchronous) underlying infrastructure.</a:t>
            </a:r>
          </a:p>
          <a:p>
            <a:r>
              <a:rPr lang="en-US" baseline="0" dirty="0" smtClean="0"/>
              <a:t>But actually, the synchronous API is just a wrapper around the inherently asynchronous I/O.</a:t>
            </a:r>
          </a:p>
          <a:p>
            <a:r>
              <a:rPr lang="en-US" baseline="0" dirty="0" smtClean="0"/>
              <a:t>In reality, </a:t>
            </a:r>
            <a:r>
              <a:rPr lang="en-US" i="1" baseline="0" dirty="0" smtClean="0"/>
              <a:t>all I/O is asynchronous! No threads!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from Northern Michigan</a:t>
            </a:r>
            <a:r>
              <a:rPr lang="en-US" baseline="0" dirty="0" smtClean="0"/>
              <a:t> </a:t>
            </a:r>
            <a:r>
              <a:rPr lang="en-US" i="1" baseline="0" dirty="0" smtClean="0"/>
              <a:t>says</a:t>
            </a:r>
            <a:r>
              <a:rPr lang="en-US" baseline="0" dirty="0" smtClean="0"/>
              <a:t> they’re from Northern Michigan, not just “Michigan”.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asynchrony doesn’t use threads.</a:t>
            </a:r>
          </a:p>
          <a:p>
            <a:r>
              <a:rPr lang="en-US" dirty="0" smtClean="0"/>
              <a:t>So what? Why</a:t>
            </a:r>
            <a:r>
              <a:rPr lang="en-US" baseline="0" dirty="0" smtClean="0"/>
              <a:t> should we use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28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benefits for client and server are different, but both come from the same core: </a:t>
            </a:r>
            <a:r>
              <a:rPr lang="en-US" i="1" baseline="0" dirty="0" smtClean="0"/>
              <a:t>freeing up threads</a:t>
            </a:r>
            <a:r>
              <a:rPr lang="en-US" baseline="0" dirty="0" smtClean="0"/>
              <a:t>. (Not using more threads).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48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Blocking UI threads. One</a:t>
            </a:r>
            <a:r>
              <a:rPr lang="en-US" baseline="0" dirty="0" smtClean="0"/>
              <a:t> program freezes, not a big deal.</a:t>
            </a:r>
            <a:endParaRPr lang="en-US" dirty="0" smtClean="0"/>
          </a:p>
          <a:p>
            <a:r>
              <a:rPr lang="en-US" dirty="0" smtClean="0"/>
              <a:t>Server: Extra-sized</a:t>
            </a:r>
            <a:r>
              <a:rPr lang="en-US" baseline="0" dirty="0" smtClean="0"/>
              <a:t> hardware, single DB backend (acting as bottleneck).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Synchronous code was OK for its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Client: Only one app! Can’t freeze it!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Benefit of asynchrony: responsiveness.</a:t>
            </a:r>
          </a:p>
          <a:p>
            <a:r>
              <a:rPr lang="en-US" dirty="0" smtClean="0"/>
              <a:t>Server: Right-sized</a:t>
            </a:r>
            <a:r>
              <a:rPr lang="en-US" baseline="0" dirty="0" smtClean="0"/>
              <a:t> hardware, scalable backend.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Benefit of asynchrony: scalability, responsiveness to bursting traffic.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Cheaper</a:t>
            </a:r>
            <a:r>
              <a:rPr lang="en-US" baseline="0" dirty="0" smtClean="0"/>
              <a:t> hosting, better handling of sudden load.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Asynchronous code is quickly becoming</a:t>
            </a:r>
            <a:r>
              <a:rPr lang="en-US" baseline="0" dirty="0" smtClean="0"/>
              <a:t> a necessity in the modern mobile-first, cloud-first world.</a:t>
            </a:r>
          </a:p>
          <a:p>
            <a:r>
              <a:rPr lang="en-US" baseline="0" dirty="0" smtClean="0"/>
              <a:t>We are living during a time of </a:t>
            </a:r>
            <a:r>
              <a:rPr lang="en-US" b="1" i="0" baseline="0" dirty="0" smtClean="0"/>
              <a:t>shift</a:t>
            </a:r>
            <a:r>
              <a:rPr lang="en-US" baseline="0" dirty="0" smtClean="0"/>
              <a:t> towards asynchronous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17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simple example, because anything as complex as a real-world app would be totally overwhelming.</a:t>
            </a:r>
          </a:p>
          <a:p>
            <a:endParaRPr lang="en-US" dirty="0" smtClean="0"/>
          </a:p>
          <a:p>
            <a:r>
              <a:rPr lang="en-US" dirty="0" smtClean="0"/>
              <a:t>I’ll be</a:t>
            </a:r>
            <a:r>
              <a:rPr lang="en-US" baseline="0" dirty="0" smtClean="0"/>
              <a:t> using a made-up language that’s a cross between C# and JS.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</a:t>
            </a:r>
            <a:r>
              <a:rPr lang="en-US" baseline="0" dirty="0" smtClean="0"/>
              <a:t> the secret sauce algorithm.</a:t>
            </a:r>
          </a:p>
          <a:p>
            <a:r>
              <a:rPr lang="en-US" baseline="0" dirty="0" smtClean="0"/>
              <a:t>Actual application must be asynchronous.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0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early .NET</a:t>
            </a:r>
          </a:p>
          <a:p>
            <a:endParaRPr lang="en-US" dirty="0" smtClean="0"/>
          </a:p>
          <a:p>
            <a:r>
              <a:rPr lang="en-US" dirty="0" smtClean="0"/>
              <a:t>Events indicate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9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the “async guy” on Stack Overflow.</a:t>
            </a:r>
          </a:p>
          <a:p>
            <a:r>
              <a:rPr lang="en-US" dirty="0" smtClean="0"/>
              <a:t>Not Jon Skeet.</a:t>
            </a:r>
          </a:p>
          <a:p>
            <a:r>
              <a:rPr lang="en-US" dirty="0" smtClean="0"/>
              <a:t>Also have a blog (mostly async these days).</a:t>
            </a:r>
          </a:p>
          <a:p>
            <a:r>
              <a:rPr lang="en-US" dirty="0" smtClean="0"/>
              <a:t>Regular developer, not a</a:t>
            </a:r>
            <a:r>
              <a:rPr lang="en-US" baseline="0" dirty="0" smtClean="0"/>
              <a:t> travel-the-world elite speaker.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69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experience,</a:t>
            </a:r>
            <a:r>
              <a:rPr lang="en-US" baseline="0" dirty="0" smtClean="0"/>
              <a:t> m</a:t>
            </a:r>
            <a:r>
              <a:rPr lang="en-US" dirty="0" smtClean="0"/>
              <a:t>anual error handling is one of the primary sources of </a:t>
            </a:r>
            <a:r>
              <a:rPr lang="en-US" smtClean="0"/>
              <a:t>latent bugs.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9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 Node.</a:t>
            </a:r>
          </a:p>
          <a:p>
            <a:endParaRPr lang="en-US" dirty="0" smtClean="0"/>
          </a:p>
          <a:p>
            <a:r>
              <a:rPr lang="en-US" dirty="0" smtClean="0"/>
              <a:t>Callbacks pass error or completion.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7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clean a bit with multiple methods, but then your "download and save" logic is spread across 3 methods instead of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5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Future is an object that gives you a “handle” for an asynchronous</a:t>
            </a:r>
            <a:r>
              <a:rPr lang="en-US" baseline="0" dirty="0" smtClean="0"/>
              <a:t> operation.</a:t>
            </a:r>
          </a:p>
          <a:p>
            <a:r>
              <a:rPr lang="en-US" baseline="0" dirty="0" smtClean="0"/>
              <a:t>No more passing around raw callbacks or event handlers – the operation itself now has an object representation.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59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79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2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E.g.,</a:t>
            </a:r>
            <a:r>
              <a:rPr lang="en-US" baseline="0" dirty="0" smtClean="0"/>
              <a:t> ES2015.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Allows “chaining” instead of </a:t>
            </a:r>
            <a:r>
              <a:rPr lang="en-US" i="1" baseline="0" dirty="0" smtClean="0"/>
              <a:t>nesting</a:t>
            </a:r>
            <a:r>
              <a:rPr lang="en-US" baseline="0" dirty="0" smtClean="0"/>
              <a:t> continuations.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as far as libraries alone can take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44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until now it’s all been libraries.</a:t>
            </a:r>
          </a:p>
          <a:p>
            <a:r>
              <a:rPr lang="en-US" dirty="0" smtClean="0"/>
              <a:t>Async/Await</a:t>
            </a:r>
            <a:r>
              <a:rPr lang="en-US" baseline="0" dirty="0" smtClean="0"/>
              <a:t> is a language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08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async/await keywords are taking over the world!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Many people (like me) see this as a good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Generally, people who have done asynchronous programming in the past welcome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5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logic can be represented </a:t>
            </a:r>
            <a:r>
              <a:rPr lang="en-US" i="1" dirty="0" smtClean="0"/>
              <a:t>naturally</a:t>
            </a:r>
            <a:r>
              <a:rPr lang="en-US" i="1" baseline="0" dirty="0" smtClean="0"/>
              <a:t> –</a:t>
            </a:r>
            <a:r>
              <a:rPr lang="en-US" i="0" baseline="0" dirty="0" smtClean="0"/>
              <a:t> in a style similar to the equivalent synchronous code.</a:t>
            </a:r>
          </a:p>
          <a:p>
            <a:r>
              <a:rPr lang="en-US" i="0" baseline="0" dirty="0" smtClean="0"/>
              <a:t>No mangling necessary!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4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Async still an invasion?</a:t>
            </a:r>
            <a:r>
              <a:rPr lang="en-US" baseline="0" dirty="0" smtClean="0"/>
              <a:t> Or is it more of a revolution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are available</a:t>
            </a:r>
            <a:r>
              <a:rPr lang="en-US" baseline="0" dirty="0" smtClean="0"/>
              <a:t> at StephenCleary.com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2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But maybe that doesn’t apply to you (and that’s OK!).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Those who have not worked with asynchronous code before view async/await as problematic.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Async/await have a tendency to “infect” code, and if you’re new to asynchronous programming, it seems more like an invasion than a revolution.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 of this talk is explaining why the async/await keywords are designed the way they are, and why they’re so troublesome.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My hope: that you can see async as an opportunity instead of a </a:t>
            </a:r>
            <a:r>
              <a:rPr lang="en-US" baseline="0" dirty="0" err="1" smtClean="0"/>
              <a:t>hinderance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r>
              <a:rPr lang="en-US" baseline="0" dirty="0" smtClean="0"/>
              <a:t> stage 3 is available (and fairly widely used) via Babel.</a:t>
            </a:r>
          </a:p>
          <a:p>
            <a:r>
              <a:rPr lang="en-US" baseline="0" dirty="0" smtClean="0"/>
              <a:t>C++ proposal is only available in Microsoft’s C++ compiler.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4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r>
              <a:rPr lang="en-US" baseline="0" dirty="0" smtClean="0"/>
              <a:t> market share of top 10 languages.</a:t>
            </a:r>
            <a:endParaRPr lang="en-US" dirty="0" smtClean="0"/>
          </a:p>
          <a:p>
            <a:r>
              <a:rPr lang="en-US" dirty="0" smtClean="0"/>
              <a:t>Source: TIOBE index for Jan 2016</a:t>
            </a:r>
          </a:p>
          <a:p>
            <a:r>
              <a:rPr lang="en-US" dirty="0" smtClean="0"/>
              <a:t>PHP:</a:t>
            </a:r>
            <a:r>
              <a:rPr lang="en-US" baseline="0" dirty="0" smtClean="0"/>
              <a:t> Talking about async recently. Hack does support it.</a:t>
            </a:r>
          </a:p>
          <a:p>
            <a:r>
              <a:rPr lang="en-US" baseline="0" dirty="0" smtClean="0"/>
              <a:t>Java: No plans for async, but Scala can do async/await.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2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“Leading” (growth)</a:t>
            </a:r>
            <a:r>
              <a:rPr lang="en-US" baseline="0" dirty="0" smtClean="0"/>
              <a:t> share of top 10 languages.</a:t>
            </a:r>
            <a:endParaRPr lang="en-US" dirty="0" smtClean="0"/>
          </a:p>
          <a:p>
            <a:r>
              <a:rPr lang="en-US" dirty="0" smtClean="0"/>
              <a:t>Source: PYPL</a:t>
            </a:r>
            <a:r>
              <a:rPr lang="en-US" baseline="0" dirty="0" smtClean="0"/>
              <a:t> (popularity of programming language) </a:t>
            </a:r>
            <a:r>
              <a:rPr lang="en-US" dirty="0" smtClean="0"/>
              <a:t>index for Jan 2016</a:t>
            </a:r>
          </a:p>
          <a:p>
            <a:endParaRPr lang="en-US" dirty="0" smtClean="0"/>
          </a:p>
          <a:p>
            <a:r>
              <a:rPr lang="en-US" dirty="0" smtClean="0"/>
              <a:t>Either way you slice it, async is taking over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3395-F8FF-4336-B2AA-E15575B990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7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8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7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5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8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4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76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436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6"/>
            <a:ext cx="9860611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986067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5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415690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1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2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16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910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13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1" y="1187644"/>
            <a:ext cx="9860611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7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379545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92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63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2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178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36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2"/>
            <a:ext cx="11151917" cy="1932837"/>
          </a:xfrm>
        </p:spPr>
        <p:txBody>
          <a:bodyPr/>
          <a:lstStyle>
            <a:lvl1pPr marL="346009" indent="-346009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32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920573" indent="-457112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24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7345" indent="-285695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549102" indent="-342834">
              <a:buClr>
                <a:srgbClr val="FFFFFF"/>
              </a:buClr>
              <a:buSzPct val="70000"/>
              <a:buFont typeface="Wingdings" pitchFamily="2" charset="2"/>
              <a:buChar char="l"/>
              <a:defRPr lang="en-US" sz="1800" kern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63461" lvl="0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Click to edit Master text styles</a:t>
            </a:r>
          </a:p>
          <a:p>
            <a:pPr marL="463461" lvl="1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Second level</a:t>
            </a:r>
          </a:p>
          <a:p>
            <a:pPr marL="463461" lvl="2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Third level</a:t>
            </a:r>
          </a:p>
          <a:p>
            <a:pPr marL="463461" lvl="3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Fourth level</a:t>
            </a:r>
          </a:p>
          <a:p>
            <a:pPr marL="463461" lvl="4" indent="-463461" algn="l" defTabSz="685915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Wingdings" pitchFamily="2" charset="2"/>
              <a:buChar char="l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4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199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443198"/>
          </a:xfrm>
        </p:spPr>
        <p:txBody>
          <a:bodyPr/>
          <a:lstStyle>
            <a:lvl1pPr marL="0" indent="0" algn="ctr">
              <a:buNone/>
              <a:defRPr/>
            </a:lvl1pPr>
            <a:lvl2pPr marL="457112" indent="0" algn="ctr">
              <a:buNone/>
              <a:defRPr/>
            </a:lvl2pPr>
            <a:lvl3pPr marL="914225" indent="0" algn="ctr">
              <a:buNone/>
              <a:defRPr/>
            </a:lvl3pPr>
            <a:lvl4pPr marL="1371337" indent="0" algn="ctr">
              <a:buNone/>
              <a:defRPr/>
            </a:lvl4pPr>
            <a:lvl5pPr marL="1828449" indent="0" algn="ctr">
              <a:buNone/>
              <a:defRPr/>
            </a:lvl5pPr>
            <a:lvl6pPr marL="2285561" indent="0" algn="ctr">
              <a:buNone/>
              <a:defRPr/>
            </a:lvl6pPr>
            <a:lvl7pPr marL="2742674" indent="0" algn="ctr">
              <a:buNone/>
              <a:defRPr/>
            </a:lvl7pPr>
            <a:lvl8pPr marL="3199785" indent="0" algn="ctr">
              <a:buNone/>
              <a:defRPr/>
            </a:lvl8pPr>
            <a:lvl9pPr marL="3656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1" y="6245225"/>
            <a:ext cx="3860801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188">
              <a:defRPr/>
            </a:pPr>
            <a:fld id="{77CB49CA-D13D-4260-BBBB-9F00A16D3248}" type="slidenum">
              <a:rPr lang="en-US" smtClean="0">
                <a:solidFill>
                  <a:srgbClr val="FFFFFF"/>
                </a:solidFill>
              </a:rPr>
              <a:pPr defTabSz="914188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6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3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623013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StephenCleary.com</a:t>
            </a:r>
          </a:p>
        </p:txBody>
      </p:sp>
    </p:spTree>
    <p:extLst>
      <p:ext uri="{BB962C8B-B14F-4D97-AF65-F5344CB8AC3E}">
        <p14:creationId xmlns:p14="http://schemas.microsoft.com/office/powerpoint/2010/main" val="38574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705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0" baseline="0" dirty="0" smtClean="0">
          <a:ln w="3175">
            <a:noFill/>
          </a:ln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09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117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117" algn="l"/>
        </a:tabLst>
        <a:defRPr sz="28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225" indent="-284109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2440" indent="-223795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225" algn="l"/>
        </a:tabLst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2584" indent="-230144" algn="l" defTabSz="914188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2"/>
              </a:gs>
              <a:gs pos="86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GRDevDay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Invasion Timeline</a:t>
            </a:r>
            <a:endParaRPr lang="en-US" dirty="0"/>
          </a:p>
        </p:txBody>
      </p:sp>
      <p:cxnSp>
        <p:nvCxnSpPr>
          <p:cNvPr id="3" name="OTLSHAPE_M_b00f5c8e1bbb4947b0eaedb18a7ec23b_Connector1"/>
          <p:cNvCxnSpPr/>
          <p:nvPr>
            <p:custDataLst>
              <p:tags r:id="rId1"/>
            </p:custDataLst>
          </p:nvPr>
        </p:nvCxnSpPr>
        <p:spPr>
          <a:xfrm>
            <a:off x="9339090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M_8e602575fda848c6bda8191b2486233a_Connector1"/>
          <p:cNvCxnSpPr/>
          <p:nvPr>
            <p:custDataLst>
              <p:tags r:id="rId2"/>
            </p:custDataLst>
          </p:nvPr>
        </p:nvCxnSpPr>
        <p:spPr>
          <a:xfrm>
            <a:off x="5599152" y="3429000"/>
            <a:ext cx="0" cy="515780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M_7fc63f958d7a47d7aa458d4aa14b6a10_Connector1"/>
          <p:cNvCxnSpPr/>
          <p:nvPr>
            <p:custDataLst>
              <p:tags r:id="rId3"/>
            </p:custDataLst>
          </p:nvPr>
        </p:nvCxnSpPr>
        <p:spPr>
          <a:xfrm>
            <a:off x="9339090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OTLSHAPE_M_4188263fb61c40db9bd7600c304a84b3_Connector1"/>
          <p:cNvCxnSpPr/>
          <p:nvPr>
            <p:custDataLst>
              <p:tags r:id="rId4"/>
            </p:custDataLst>
          </p:nvPr>
        </p:nvCxnSpPr>
        <p:spPr>
          <a:xfrm>
            <a:off x="8727946" y="2153286"/>
            <a:ext cx="0" cy="89471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OTLSHAPE_M_d94583155e724799a39474fe83949b24_Connector1"/>
          <p:cNvCxnSpPr/>
          <p:nvPr>
            <p:custDataLst>
              <p:tags r:id="rId5"/>
            </p:custDataLst>
          </p:nvPr>
        </p:nvCxnSpPr>
        <p:spPr>
          <a:xfrm>
            <a:off x="751562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OTLSHAPE_M_01b21ea8509548c0a0f1d946fe84da56_Connector1"/>
          <p:cNvCxnSpPr/>
          <p:nvPr>
            <p:custDataLst>
              <p:tags r:id="rId6"/>
            </p:custDataLst>
          </p:nvPr>
        </p:nvCxnSpPr>
        <p:spPr>
          <a:xfrm>
            <a:off x="5599152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9dbdecc3903d4d0e931848292bbd6b1b_Connector1"/>
          <p:cNvCxnSpPr/>
          <p:nvPr>
            <p:custDataLst>
              <p:tags r:id="rId7"/>
            </p:custDataLst>
          </p:nvPr>
        </p:nvCxnSpPr>
        <p:spPr>
          <a:xfrm>
            <a:off x="3171181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TLSHAPE_TB_00000000000000000000000000000000_LeftEndCaps"/>
          <p:cNvSpPr txBox="1"/>
          <p:nvPr>
            <p:custDataLst>
              <p:tags r:id="rId8"/>
            </p:custDataLst>
          </p:nvPr>
        </p:nvSpPr>
        <p:spPr>
          <a:xfrm>
            <a:off x="1841500" y="3098970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b="1" spc="-38" dirty="0" err="1">
              <a:gradFill flip="none" rotWithShape="1">
                <a:gsLst>
                  <a:gs pos="2917">
                    <a:srgbClr val="C0504D"/>
                  </a:gs>
                  <a:gs pos="30000">
                    <a:srgbClr val="C0504D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11" name="OTLSHAPE_TB_00000000000000000000000000000000_RightEndCaps"/>
          <p:cNvSpPr txBox="1"/>
          <p:nvPr>
            <p:custDataLst>
              <p:tags r:id="rId9"/>
            </p:custDataLst>
          </p:nvPr>
        </p:nvSpPr>
        <p:spPr>
          <a:xfrm>
            <a:off x="9887034" y="3098970"/>
            <a:ext cx="448584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spc="-38" dirty="0">
                <a:gradFill flip="none" rotWithShape="1">
                  <a:gsLst>
                    <a:gs pos="2917">
                      <a:srgbClr val="C0504D"/>
                    </a:gs>
                    <a:gs pos="30000">
                      <a:srgbClr val="C0504D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12" name="OTLSHAPE_TB_00000000000000000000000000000000_ScaleContainer"/>
          <p:cNvSpPr/>
          <p:nvPr>
            <p:custDataLst>
              <p:tags r:id="rId10"/>
            </p:custDataLst>
          </p:nvPr>
        </p:nvSpPr>
        <p:spPr bwMode="auto">
          <a:xfrm>
            <a:off x="2457365" y="3048000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OTLSHAPE_TB_00000000000000000000000000000000_TimescaleInterval1"/>
          <p:cNvSpPr txBox="1"/>
          <p:nvPr>
            <p:custDataLst>
              <p:tags r:id="rId11"/>
            </p:custDataLst>
          </p:nvPr>
        </p:nvSpPr>
        <p:spPr>
          <a:xfrm>
            <a:off x="2520866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4" name="OTLSHAPE_TB_00000000000000000000000000000000_Separator1"/>
          <p:cNvCxnSpPr/>
          <p:nvPr>
            <p:custDataLst>
              <p:tags r:id="rId12"/>
            </p:custDataLst>
          </p:nvPr>
        </p:nvCxnSpPr>
        <p:spPr>
          <a:xfrm>
            <a:off x="366969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2"/>
          <p:cNvSpPr txBox="1"/>
          <p:nvPr>
            <p:custDataLst>
              <p:tags r:id="rId13"/>
            </p:custDataLst>
          </p:nvPr>
        </p:nvSpPr>
        <p:spPr>
          <a:xfrm>
            <a:off x="3733191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2011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6" name="OTLSHAPE_TB_00000000000000000000000000000000_Separator2"/>
          <p:cNvCxnSpPr/>
          <p:nvPr>
            <p:custDataLst>
              <p:tags r:id="rId14"/>
            </p:custDataLst>
          </p:nvPr>
        </p:nvCxnSpPr>
        <p:spPr>
          <a:xfrm>
            <a:off x="488201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3"/>
          <p:cNvSpPr txBox="1"/>
          <p:nvPr>
            <p:custDataLst>
              <p:tags r:id="rId15"/>
            </p:custDataLst>
          </p:nvPr>
        </p:nvSpPr>
        <p:spPr>
          <a:xfrm>
            <a:off x="4945516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18" name="OTLSHAPE_TB_00000000000000000000000000000000_Separator3"/>
          <p:cNvCxnSpPr/>
          <p:nvPr>
            <p:custDataLst>
              <p:tags r:id="rId16"/>
            </p:custDataLst>
          </p:nvPr>
        </p:nvCxnSpPr>
        <p:spPr>
          <a:xfrm>
            <a:off x="6097661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LSHAPE_TB_00000000000000000000000000000000_TimescaleInterval4"/>
          <p:cNvSpPr txBox="1"/>
          <p:nvPr>
            <p:custDataLst>
              <p:tags r:id="rId17"/>
            </p:custDataLst>
          </p:nvPr>
        </p:nvSpPr>
        <p:spPr>
          <a:xfrm>
            <a:off x="6161162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2013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0" name="OTLSHAPE_TB_00000000000000000000000000000000_Separator4"/>
          <p:cNvCxnSpPr/>
          <p:nvPr>
            <p:custDataLst>
              <p:tags r:id="rId18"/>
            </p:custDataLst>
          </p:nvPr>
        </p:nvCxnSpPr>
        <p:spPr>
          <a:xfrm>
            <a:off x="7309985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TimescaleInterval5"/>
          <p:cNvSpPr txBox="1"/>
          <p:nvPr>
            <p:custDataLst>
              <p:tags r:id="rId19"/>
            </p:custDataLst>
          </p:nvPr>
        </p:nvSpPr>
        <p:spPr>
          <a:xfrm>
            <a:off x="7373486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cxnSp>
        <p:nvCxnSpPr>
          <p:cNvPr id="22" name="OTLSHAPE_TB_00000000000000000000000000000000_Separator5"/>
          <p:cNvCxnSpPr/>
          <p:nvPr>
            <p:custDataLst>
              <p:tags r:id="rId20"/>
            </p:custDataLst>
          </p:nvPr>
        </p:nvCxnSpPr>
        <p:spPr>
          <a:xfrm>
            <a:off x="8522310" y="3136900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TLSHAPE_TB_00000000000000000000000000000000_TimescaleInterval6"/>
          <p:cNvSpPr txBox="1"/>
          <p:nvPr>
            <p:custDataLst>
              <p:tags r:id="rId21"/>
            </p:custDataLst>
          </p:nvPr>
        </p:nvSpPr>
        <p:spPr>
          <a:xfrm>
            <a:off x="8585811" y="3145474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pc="-20">
                <a:gradFill flip="none" rotWithShape="1">
                  <a:gsLst>
                    <a:gs pos="2917">
                      <a:schemeClr val="lt1"/>
                    </a:gs>
                    <a:gs pos="30000">
                      <a:schemeClr val="lt1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</a:t>
            </a:r>
            <a:endParaRPr lang="en-US" sz="1200" spc="-20" dirty="0" err="1">
              <a:gradFill flip="none" rotWithShape="1">
                <a:gsLst>
                  <a:gs pos="2917">
                    <a:schemeClr val="lt1"/>
                  </a:gs>
                  <a:gs pos="30000">
                    <a:schemeClr val="lt1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4" name="OTLSHAPE_M_9dbdecc3903d4d0e931848292bbd6b1b_Title"/>
          <p:cNvSpPr txBox="1"/>
          <p:nvPr>
            <p:custDataLst>
              <p:tags r:id="rId22"/>
            </p:custDataLst>
          </p:nvPr>
        </p:nvSpPr>
        <p:spPr>
          <a:xfrm>
            <a:off x="3393431" y="2493858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F# 2.0</a:t>
            </a:r>
            <a:endParaRPr lang="en-US" sz="1100" b="1" spc="-10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5" name="OTLSHAPE_M_9dbdecc3903d4d0e931848292bbd6b1b_Date"/>
          <p:cNvSpPr txBox="1"/>
          <p:nvPr>
            <p:custDataLst>
              <p:tags r:id="rId23"/>
            </p:custDataLst>
          </p:nvPr>
        </p:nvSpPr>
        <p:spPr>
          <a:xfrm>
            <a:off x="3393431" y="2677076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2010-08</a:t>
            </a:r>
          </a:p>
        </p:txBody>
      </p:sp>
      <p:sp>
        <p:nvSpPr>
          <p:cNvPr id="26" name="OTLSHAPE_M_9dbdecc3903d4d0e931848292bbd6b1b_Shape"/>
          <p:cNvSpPr/>
          <p:nvPr>
            <p:custDataLst>
              <p:tags r:id="rId24"/>
            </p:custDataLst>
          </p:nvPr>
        </p:nvSpPr>
        <p:spPr bwMode="auto">
          <a:xfrm rot="16200000">
            <a:off x="319658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TLSHAPE_M_01b21ea8509548c0a0f1d946fe84da56_Title"/>
          <p:cNvSpPr txBox="1"/>
          <p:nvPr>
            <p:custDataLst>
              <p:tags r:id="rId25"/>
            </p:custDataLst>
          </p:nvPr>
        </p:nvSpPr>
        <p:spPr>
          <a:xfrm>
            <a:off x="5821402" y="2493858"/>
            <a:ext cx="3556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2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C# 5.0</a:t>
            </a:r>
            <a:endParaRPr lang="en-US" sz="1100" b="1" spc="-12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28" name="OTLSHAPE_M_01b21ea8509548c0a0f1d946fe84da56_Date"/>
          <p:cNvSpPr txBox="1"/>
          <p:nvPr>
            <p:custDataLst>
              <p:tags r:id="rId26"/>
            </p:custDataLst>
          </p:nvPr>
        </p:nvSpPr>
        <p:spPr>
          <a:xfrm>
            <a:off x="5821402" y="2677076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29" name="OTLSHAPE_M_01b21ea8509548c0a0f1d946fe84da56_Shape"/>
          <p:cNvSpPr/>
          <p:nvPr>
            <p:custDataLst>
              <p:tags r:id="rId27"/>
            </p:custDataLst>
          </p:nvPr>
        </p:nvSpPr>
        <p:spPr bwMode="auto">
          <a:xfrm rot="16200000">
            <a:off x="5624552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TLSHAPE_M_d94583155e724799a39474fe83949b24_Title"/>
          <p:cNvSpPr txBox="1"/>
          <p:nvPr>
            <p:custDataLst>
              <p:tags r:id="rId28"/>
            </p:custDataLst>
          </p:nvPr>
        </p:nvSpPr>
        <p:spPr>
          <a:xfrm>
            <a:off x="7737871" y="2493858"/>
            <a:ext cx="6477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Hack (PHP)</a:t>
            </a:r>
            <a:endParaRPr lang="en-US" sz="1100" b="1" spc="-6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1" name="OTLSHAPE_M_d94583155e724799a39474fe83949b24_Date"/>
          <p:cNvSpPr txBox="1"/>
          <p:nvPr>
            <p:custDataLst>
              <p:tags r:id="rId29"/>
            </p:custDataLst>
          </p:nvPr>
        </p:nvSpPr>
        <p:spPr>
          <a:xfrm>
            <a:off x="7737871" y="2677076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2014-03</a:t>
            </a:r>
          </a:p>
        </p:txBody>
      </p:sp>
      <p:sp>
        <p:nvSpPr>
          <p:cNvPr id="32" name="OTLSHAPE_M_d94583155e724799a39474fe83949b24_Shape"/>
          <p:cNvSpPr/>
          <p:nvPr>
            <p:custDataLst>
              <p:tags r:id="rId30"/>
            </p:custDataLst>
          </p:nvPr>
        </p:nvSpPr>
        <p:spPr bwMode="auto">
          <a:xfrm rot="16200000">
            <a:off x="7541021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TLSHAPE_M_4188263fb61c40db9bd7600c304a84b3_Title"/>
          <p:cNvSpPr txBox="1"/>
          <p:nvPr>
            <p:custDataLst>
              <p:tags r:id="rId31"/>
            </p:custDataLst>
          </p:nvPr>
        </p:nvSpPr>
        <p:spPr>
          <a:xfrm>
            <a:off x="8950196" y="2041314"/>
            <a:ext cx="4699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8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Dart 1.9</a:t>
            </a:r>
            <a:endParaRPr lang="en-US" sz="1100" b="1" spc="-8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4" name="OTLSHAPE_M_4188263fb61c40db9bd7600c304a84b3_Date"/>
          <p:cNvSpPr txBox="1"/>
          <p:nvPr>
            <p:custDataLst>
              <p:tags r:id="rId32"/>
            </p:custDataLst>
          </p:nvPr>
        </p:nvSpPr>
        <p:spPr>
          <a:xfrm>
            <a:off x="8950196" y="2224533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2015-03</a:t>
            </a:r>
          </a:p>
        </p:txBody>
      </p:sp>
      <p:sp>
        <p:nvSpPr>
          <p:cNvPr id="35" name="OTLSHAPE_M_4188263fb61c40db9bd7600c304a84b3_Shape"/>
          <p:cNvSpPr/>
          <p:nvPr>
            <p:custDataLst>
              <p:tags r:id="rId33"/>
            </p:custDataLst>
          </p:nvPr>
        </p:nvSpPr>
        <p:spPr bwMode="auto">
          <a:xfrm rot="16200000">
            <a:off x="8753346" y="2153285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TLSHAPE_M_7fc63f958d7a47d7aa458d4aa14b6a10_Title"/>
          <p:cNvSpPr txBox="1"/>
          <p:nvPr>
            <p:custDataLst>
              <p:tags r:id="rId34"/>
            </p:custDataLst>
          </p:nvPr>
        </p:nvSpPr>
        <p:spPr>
          <a:xfrm>
            <a:off x="9561340" y="2493858"/>
            <a:ext cx="6350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6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Python 3.5</a:t>
            </a:r>
            <a:endParaRPr lang="en-US" sz="1100" b="1" spc="-6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37" name="OTLSHAPE_M_7fc63f958d7a47d7aa458d4aa14b6a10_Date"/>
          <p:cNvSpPr txBox="1"/>
          <p:nvPr>
            <p:custDataLst>
              <p:tags r:id="rId35"/>
            </p:custDataLst>
          </p:nvPr>
        </p:nvSpPr>
        <p:spPr>
          <a:xfrm>
            <a:off x="9561340" y="2677076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38" name="OTLSHAPE_M_7fc63f958d7a47d7aa458d4aa14b6a10_Shape"/>
          <p:cNvSpPr/>
          <p:nvPr>
            <p:custDataLst>
              <p:tags r:id="rId36"/>
            </p:custDataLst>
          </p:nvPr>
        </p:nvSpPr>
        <p:spPr bwMode="auto">
          <a:xfrm rot="16200000">
            <a:off x="9364490" y="2605828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TLSHAPE_M_8e602575fda848c6bda8191b2486233a_Title"/>
          <p:cNvSpPr txBox="1"/>
          <p:nvPr>
            <p:custDataLst>
              <p:tags r:id="rId37"/>
            </p:custDataLst>
          </p:nvPr>
        </p:nvSpPr>
        <p:spPr>
          <a:xfrm>
            <a:off x="5821402" y="3868607"/>
            <a:ext cx="444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VB 11.0</a:t>
            </a:r>
            <a:endParaRPr lang="en-US" sz="1100" b="1" spc="-10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0" name="OTLSHAPE_M_8e602575fda848c6bda8191b2486233a_Date"/>
          <p:cNvSpPr txBox="1"/>
          <p:nvPr>
            <p:custDataLst>
              <p:tags r:id="rId38"/>
            </p:custDataLst>
          </p:nvPr>
        </p:nvSpPr>
        <p:spPr>
          <a:xfrm>
            <a:off x="5821402" y="3700882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2012-08</a:t>
            </a:r>
          </a:p>
        </p:txBody>
      </p:sp>
      <p:sp>
        <p:nvSpPr>
          <p:cNvPr id="41" name="OTLSHAPE_M_8e602575fda848c6bda8191b2486233a_Shape"/>
          <p:cNvSpPr/>
          <p:nvPr>
            <p:custDataLst>
              <p:tags r:id="rId39"/>
            </p:custDataLst>
          </p:nvPr>
        </p:nvSpPr>
        <p:spPr bwMode="auto">
          <a:xfrm rot="16200000">
            <a:off x="5624552" y="3780440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TLSHAPE_M_b00f5c8e1bbb4947b0eaedb18a7ec23b_Title"/>
          <p:cNvSpPr txBox="1"/>
          <p:nvPr>
            <p:custDataLst>
              <p:tags r:id="rId40"/>
            </p:custDataLst>
          </p:nvPr>
        </p:nvSpPr>
        <p:spPr>
          <a:xfrm>
            <a:off x="9561340" y="3871173"/>
            <a:ext cx="825500" cy="1523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spc="-10">
                <a:gradFill flip="none" rotWithShape="1"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TypeScript 1.6</a:t>
            </a:r>
            <a:endParaRPr lang="en-US" sz="1100" b="1" spc="-10" dirty="0" err="1">
              <a:gradFill flip="none" rotWithShape="1"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  <a:tileRect/>
              </a:gradFill>
              <a:latin typeface="Calibri" panose="020F0502020204030204" pitchFamily="34" charset="0"/>
            </a:endParaRPr>
          </a:p>
        </p:txBody>
      </p:sp>
      <p:sp>
        <p:nvSpPr>
          <p:cNvPr id="43" name="OTLSHAPE_M_b00f5c8e1bbb4947b0eaedb18a7ec23b_Date"/>
          <p:cNvSpPr txBox="1"/>
          <p:nvPr>
            <p:custDataLst>
              <p:tags r:id="rId41"/>
            </p:custDataLst>
          </p:nvPr>
        </p:nvSpPr>
        <p:spPr>
          <a:xfrm>
            <a:off x="9561340" y="3703448"/>
            <a:ext cx="495300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spc="-8" dirty="0">
                <a:gradFill flip="none" rotWithShape="1">
                  <a:gsLst>
                    <a:gs pos="2917">
                      <a:srgbClr val="1F497E"/>
                    </a:gs>
                    <a:gs pos="30000">
                      <a:srgbClr val="1F497E"/>
                    </a:gs>
                  </a:gsLst>
                  <a:lin ang="5400000" scaled="0"/>
                  <a:tileRect/>
                </a:gradFill>
                <a:latin typeface="Calibri" panose="020F0502020204030204" pitchFamily="34" charset="0"/>
              </a:rPr>
              <a:t>2015-09</a:t>
            </a:r>
          </a:p>
        </p:txBody>
      </p:sp>
      <p:sp>
        <p:nvSpPr>
          <p:cNvPr id="44" name="OTLSHAPE_M_b00f5c8e1bbb4947b0eaedb18a7ec23b_Shape"/>
          <p:cNvSpPr/>
          <p:nvPr>
            <p:custDataLst>
              <p:tags r:id="rId42"/>
            </p:custDataLst>
          </p:nvPr>
        </p:nvSpPr>
        <p:spPr bwMode="auto">
          <a:xfrm rot="16200000">
            <a:off x="9364490" y="3779681"/>
            <a:ext cx="165100" cy="165100"/>
          </a:xfrm>
          <a:prstGeom prst="flowChartMerg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57365" y="4258826"/>
            <a:ext cx="765652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Next: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JavaScript (“Async Functions</a:t>
            </a:r>
            <a:r>
              <a:rPr lang="en-US" sz="2400" dirty="0">
                <a:solidFill>
                  <a:srgbClr val="000000"/>
                </a:solidFill>
              </a:rPr>
              <a:t>” - stage 3 </a:t>
            </a:r>
            <a:r>
              <a:rPr lang="en-US" sz="2400" dirty="0">
                <a:solidFill>
                  <a:srgbClr val="000000"/>
                </a:solidFill>
              </a:rPr>
              <a:t>/ Candidate)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C++ (n4134 “</a:t>
            </a: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esumable Functions” Proposal)</a:t>
            </a:r>
          </a:p>
        </p:txBody>
      </p:sp>
    </p:spTree>
    <p:extLst>
      <p:ext uri="{BB962C8B-B14F-4D97-AF65-F5344CB8AC3E}">
        <p14:creationId xmlns:p14="http://schemas.microsoft.com/office/powerpoint/2010/main" val="1482089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(TIOBE)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1049"/>
              </p:ext>
            </p:extLst>
          </p:nvPr>
        </p:nvGraphicFramePr>
        <p:xfrm>
          <a:off x="1761725" y="1189178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3816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07583"/>
              </p:ext>
            </p:extLst>
          </p:nvPr>
        </p:nvGraphicFramePr>
        <p:xfrm>
          <a:off x="1761725" y="1189178"/>
          <a:ext cx="8668550" cy="5146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over the world! (PYPL)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3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8" y="0"/>
            <a:ext cx="1040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“Asynchrony”?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Threads!</a:t>
            </a:r>
          </a:p>
          <a:p>
            <a:endParaRPr lang="en-US" smtClean="0"/>
          </a:p>
          <a:p>
            <a:r>
              <a:rPr lang="en-US" smtClean="0"/>
              <a:t>Multitasking…</a:t>
            </a:r>
          </a:p>
          <a:p>
            <a:r>
              <a:rPr lang="en-US" smtClean="0"/>
              <a:t>Parallel processing…</a:t>
            </a:r>
          </a:p>
          <a:p>
            <a:endParaRPr lang="en-US" smtClean="0"/>
          </a:p>
          <a:p>
            <a:r>
              <a:rPr lang="en-US" smtClean="0"/>
              <a:t>Asynchrony?</a:t>
            </a:r>
          </a:p>
          <a:p>
            <a:r>
              <a:rPr lang="en-US" smtClean="0"/>
              <a:t>Concurrency?</a:t>
            </a:r>
          </a:p>
          <a:p>
            <a:r>
              <a:rPr lang="en-US" smtClean="0"/>
              <a:t>Reactive?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9132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Concurrent Universe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836578" y="1268964"/>
            <a:ext cx="8518849" cy="499393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1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36314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0" name="Oval 4"/>
          <p:cNvSpPr/>
          <p:nvPr/>
        </p:nvSpPr>
        <p:spPr>
          <a:xfrm>
            <a:off x="6805001" y="2978800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Multithreaded</a:t>
            </a:r>
          </a:p>
        </p:txBody>
      </p:sp>
      <p:sp>
        <p:nvSpPr>
          <p:cNvPr id="21" name="Oval 20"/>
          <p:cNvSpPr/>
          <p:nvPr/>
        </p:nvSpPr>
        <p:spPr>
          <a:xfrm>
            <a:off x="2667226" y="2510110"/>
            <a:ext cx="3200400" cy="32004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2" name="Oval 4"/>
          <p:cNvSpPr/>
          <p:nvPr/>
        </p:nvSpPr>
        <p:spPr>
          <a:xfrm>
            <a:off x="3135914" y="2978797"/>
            <a:ext cx="2263024" cy="22630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Reactive</a:t>
            </a:r>
            <a:br>
              <a:rPr lang="en-US" sz="1700" dirty="0">
                <a:solidFill>
                  <a:schemeClr val="bg2"/>
                </a:solidFill>
              </a:rPr>
            </a:br>
            <a:r>
              <a:rPr lang="en-US" sz="1700" dirty="0">
                <a:solidFill>
                  <a:schemeClr val="bg2"/>
                </a:solidFill>
              </a:rPr>
              <a:t>(Event-Driven)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895572" y="3809349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4"/>
          <p:cNvSpPr/>
          <p:nvPr/>
        </p:nvSpPr>
        <p:spPr>
          <a:xfrm>
            <a:off x="3357195" y="4121375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Asynchronous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564914" y="3809348"/>
            <a:ext cx="2743200" cy="123760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8" name="Oval 4"/>
          <p:cNvSpPr/>
          <p:nvPr/>
        </p:nvSpPr>
        <p:spPr>
          <a:xfrm>
            <a:off x="7026537" y="4121374"/>
            <a:ext cx="1819954" cy="613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>
                <a:solidFill>
                  <a:schemeClr val="bg2"/>
                </a:solidFill>
              </a:rPr>
              <a:t>Parallel</a:t>
            </a:r>
          </a:p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32" name="Oval 4"/>
          <p:cNvSpPr/>
          <p:nvPr/>
        </p:nvSpPr>
        <p:spPr>
          <a:xfrm>
            <a:off x="4975946" y="1544027"/>
            <a:ext cx="2263026" cy="22630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93919" tIns="21590" rIns="93919" bIns="2159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2"/>
                </a:solidFill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19152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 smtClean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 smtClean="0"/>
              <a:t>But </a:t>
            </a:r>
            <a:r>
              <a:rPr lang="en-US" sz="2000" dirty="0" err="1" smtClean="0"/>
              <a:t>Emacs</a:t>
            </a:r>
            <a:r>
              <a:rPr lang="en-US" sz="2000" dirty="0" smtClean="0"/>
              <a:t> is better than vim.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160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Trigger Warning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3769237"/>
          </a:xfrm>
        </p:spPr>
        <p:txBody>
          <a:bodyPr/>
          <a:lstStyle/>
          <a:p>
            <a:pPr lvl="0"/>
            <a:r>
              <a:rPr lang="en-US" dirty="0"/>
              <a:t>The following section of this talk is Windows-centric. This is not intended as a denigration of any other operating systems, which are perfectly acceptable for a wide variety of use cases, and may indeed be a better fit for your specific situation. The speaker is not intending any form of discrimination by not covering them; it is only his lack of knowledge that prevents him from speaking authoritatively. The speaker is an equal opportunity user of technology. </a:t>
            </a:r>
            <a:r>
              <a:rPr lang="en-US" sz="2000" dirty="0"/>
              <a:t>But </a:t>
            </a:r>
            <a:r>
              <a:rPr lang="en-US" sz="2000" dirty="0" err="1"/>
              <a:t>Emacs</a:t>
            </a:r>
            <a:r>
              <a:rPr lang="en-US" sz="2000" dirty="0"/>
              <a:t> is better than vim.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33600"/>
            <a:ext cx="4762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09" y="4769939"/>
            <a:ext cx="3435985" cy="13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(Nonblocking)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OVERLAPPED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97285" y="5118524"/>
            <a:ext cx="25810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Complete.</a:t>
            </a:r>
          </a:p>
        </p:txBody>
      </p:sp>
    </p:spTree>
    <p:extLst>
      <p:ext uri="{BB962C8B-B14F-4D97-AF65-F5344CB8AC3E}">
        <p14:creationId xmlns:p14="http://schemas.microsoft.com/office/powerpoint/2010/main" val="3451748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(Blocking)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38892" y="3064154"/>
            <a:ext cx="7024817" cy="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0675" y="2793332"/>
            <a:ext cx="104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User mode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0676" y="3070331"/>
            <a:ext cx="121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Kernel mode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17816" y="1697002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code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17816" y="2458671"/>
            <a:ext cx="4114800" cy="122332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7816" y="3871206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Device driver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2077" y="2182187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Thread</a:t>
            </a:r>
            <a:endParaRPr lang="en-US" sz="1350" dirty="0"/>
          </a:p>
        </p:txBody>
      </p:sp>
      <p:sp>
        <p:nvSpPr>
          <p:cNvPr id="25" name="Rectangle 24"/>
          <p:cNvSpPr/>
          <p:nvPr/>
        </p:nvSpPr>
        <p:spPr>
          <a:xfrm>
            <a:off x="8122077" y="3566148"/>
            <a:ext cx="1252634" cy="386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IRP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07898" y="3952298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ISR</a:t>
            </a:r>
            <a:endParaRPr lang="en-US" sz="1350" dirty="0"/>
          </a:p>
        </p:txBody>
      </p:sp>
      <p:sp>
        <p:nvSpPr>
          <p:cNvPr id="28" name="Rectangle 27"/>
          <p:cNvSpPr/>
          <p:nvPr/>
        </p:nvSpPr>
        <p:spPr>
          <a:xfrm>
            <a:off x="8407897" y="2577881"/>
            <a:ext cx="680990" cy="29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APC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9464172" y="2253524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9464172" y="3637485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4711" y="4636747"/>
            <a:ext cx="81410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blog.stephencleary.com/2013/11/there-is-no-thread.html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3101010" y="5310718"/>
            <a:ext cx="243476" cy="243476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4486" y="5118524"/>
            <a:ext cx="23205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Created.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3101010" y="5792495"/>
            <a:ext cx="243476" cy="24347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4487" y="5600301"/>
            <a:ext cx="27774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In progress.</a:t>
            </a:r>
          </a:p>
        </p:txBody>
      </p:sp>
      <p:sp>
        <p:nvSpPr>
          <p:cNvPr id="33" name="Oval 32"/>
          <p:cNvSpPr/>
          <p:nvPr/>
        </p:nvSpPr>
        <p:spPr bwMode="auto">
          <a:xfrm>
            <a:off x="6353808" y="5310718"/>
            <a:ext cx="243476" cy="24347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7284" y="5118524"/>
            <a:ext cx="38410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Complete/Running.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6365389" y="5792495"/>
            <a:ext cx="243476" cy="243476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8866" y="5600301"/>
            <a:ext cx="23289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State: Blocked.</a:t>
            </a:r>
          </a:p>
        </p:txBody>
      </p:sp>
    </p:spTree>
    <p:extLst>
      <p:ext uri="{BB962C8B-B14F-4D97-AF65-F5344CB8AC3E}">
        <p14:creationId xmlns:p14="http://schemas.microsoft.com/office/powerpoint/2010/main" val="318048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6" grpId="0" animBg="1"/>
      <p:bldP spid="6" grpId="1" animBg="1"/>
      <p:bldP spid="6" grpId="2" animBg="1"/>
      <p:bldP spid="31" grpId="0" animBg="1"/>
      <p:bldP spid="31" grpId="1" animBg="1"/>
      <p:bldP spid="3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3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Mind: Blown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r>
              <a:rPr lang="en-US" dirty="0" smtClean="0"/>
              <a:t>How we think about I/O: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38600" y="1838207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4038600" y="2676407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</a:t>
            </a:r>
            <a:r>
              <a:rPr lang="en-US" sz="1350" dirty="0"/>
              <a:t>ynchronous API (simple)</a:t>
            </a:r>
            <a:endParaRPr lang="en-US" sz="135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4713515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5949043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7184571" y="2392624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725929" y="3657496"/>
            <a:ext cx="8740142" cy="63273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it actually works: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038600" y="4298379"/>
            <a:ext cx="4114800" cy="546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Synchronous API (simple)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4038600" y="5136579"/>
            <a:ext cx="4114800" cy="54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Asynchronous API (complex)</a:t>
            </a:r>
            <a:endParaRPr lang="en-US" sz="1350" dirty="0"/>
          </a:p>
        </p:txBody>
      </p:sp>
      <p:sp>
        <p:nvSpPr>
          <p:cNvPr id="24" name="Down Arrow 23"/>
          <p:cNvSpPr/>
          <p:nvPr/>
        </p:nvSpPr>
        <p:spPr bwMode="auto">
          <a:xfrm>
            <a:off x="4713515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5949043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7184571" y="4852796"/>
            <a:ext cx="293915" cy="283783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761507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Asynchrony, What Is It Good For?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5930" y="4789715"/>
            <a:ext cx="3305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Absolutely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somethin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’!</a:t>
            </a:r>
          </a:p>
        </p:txBody>
      </p:sp>
    </p:spTree>
    <p:extLst>
      <p:ext uri="{BB962C8B-B14F-4D97-AF65-F5344CB8AC3E}">
        <p14:creationId xmlns:p14="http://schemas.microsoft.com/office/powerpoint/2010/main" val="3235373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Bringin’ It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What’s “asynchrony”, again?</a:t>
            </a:r>
          </a:p>
          <a:p>
            <a:pPr lvl="1"/>
            <a:r>
              <a:rPr lang="en-US" smtClean="0"/>
              <a:t>Concurrency (doing more than one thing) without threads.</a:t>
            </a:r>
          </a:p>
          <a:p>
            <a:pPr lvl="1"/>
            <a:endParaRPr lang="en-US" smtClean="0"/>
          </a:p>
          <a:p>
            <a:r>
              <a:rPr lang="en-US" smtClean="0"/>
              <a:t>Where is asynchrony useful?</a:t>
            </a:r>
          </a:p>
          <a:p>
            <a:pPr lvl="1"/>
            <a:r>
              <a:rPr lang="en-US" smtClean="0"/>
              <a:t>Any concurrency that doesn’t involve CPU code (e.g., I/O).</a:t>
            </a:r>
          </a:p>
          <a:p>
            <a:pPr lvl="1"/>
            <a:endParaRPr lang="en-US" smtClean="0"/>
          </a:p>
          <a:p>
            <a:r>
              <a:rPr lang="en-US" smtClean="0"/>
              <a:t>Why has asynchrony been ignored?</a:t>
            </a:r>
          </a:p>
          <a:p>
            <a:pPr lvl="1"/>
            <a:r>
              <a:rPr lang="en-US" smtClean="0"/>
              <a:t>Because it’s complex; synchronous code is much easier.</a:t>
            </a:r>
          </a:p>
          <a:p>
            <a:pPr lvl="1"/>
            <a:endParaRPr lang="en-US" smtClean="0"/>
          </a:p>
          <a:p>
            <a:r>
              <a:rPr lang="en-US" smtClean="0"/>
              <a:t>What’s the big deal about async?</a:t>
            </a:r>
          </a:p>
          <a:p>
            <a:pPr lvl="1"/>
            <a:r>
              <a:rPr lang="en-US" smtClean="0"/>
              <a:t>Async/await make asynchrony as easy as synchronous code! (almost)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7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Keepin</a:t>
            </a:r>
            <a:r>
              <a:rPr lang="en-US" dirty="0" smtClean="0"/>
              <a:t>’ It Real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Real-world benefits from asynchrony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7013"/>
              </p:ext>
            </p:extLst>
          </p:nvPr>
        </p:nvGraphicFramePr>
        <p:xfrm>
          <a:off x="2098221" y="2069546"/>
          <a:ext cx="7995558" cy="400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7779"/>
                <a:gridCol w="3997779"/>
              </a:tblGrid>
              <a:tr h="5360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Client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Server</a:t>
                      </a:r>
                      <a:endParaRPr lang="en-US" sz="2400" dirty="0"/>
                    </a:p>
                  </a:txBody>
                  <a:tcPr/>
                </a:tc>
              </a:tr>
              <a:tr h="536043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Primary benefit: </a:t>
                      </a:r>
                      <a:r>
                        <a:rPr lang="en-US" sz="2400" i="1" dirty="0" smtClean="0"/>
                        <a:t>Responsiveness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Primary benefit: </a:t>
                      </a:r>
                      <a:r>
                        <a:rPr lang="en-US" sz="2400" i="1" dirty="0" smtClean="0"/>
                        <a:t>Scalability</a:t>
                      </a:r>
                      <a:endParaRPr lang="en-US" sz="2400" i="1" dirty="0"/>
                    </a:p>
                  </a:txBody>
                  <a:tcPr/>
                </a:tc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Keep UI thread free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Minimize threads used to</a:t>
                      </a:r>
                      <a:r>
                        <a:rPr lang="en-US" sz="2400" baseline="0" dirty="0" smtClean="0"/>
                        <a:t> serve requests</a:t>
                      </a:r>
                      <a:endParaRPr lang="en-US" sz="2400" dirty="0"/>
                    </a:p>
                  </a:txBody>
                  <a:tcPr/>
                </a:tc>
              </a:tr>
              <a:tr h="5360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Better UX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10x-100x scalability</a:t>
                      </a:r>
                      <a:r>
                        <a:rPr lang="en-US" sz="2400" baseline="0" dirty="0" smtClean="0"/>
                        <a:t> (same box)</a:t>
                      </a:r>
                      <a:endParaRPr lang="en-US" sz="2400" dirty="0"/>
                    </a:p>
                  </a:txBody>
                  <a:tcPr/>
                </a:tc>
              </a:tr>
              <a:tr h="9098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Required</a:t>
                      </a:r>
                      <a:r>
                        <a:rPr lang="en-US" sz="2400" baseline="0" dirty="0" smtClean="0"/>
                        <a:t> by many app stores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Faster</a:t>
                      </a:r>
                      <a:r>
                        <a:rPr lang="en-US" sz="2400" baseline="0" dirty="0" smtClean="0"/>
                        <a:t> response to bursting traffic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10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Kickin</a:t>
            </a:r>
            <a:r>
              <a:rPr lang="en-US" dirty="0" smtClean="0"/>
              <a:t>’ It Old School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it used to be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8628" y="1970313"/>
            <a:ext cx="167571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(Desktop)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1446" y="1970313"/>
            <a:ext cx="2282484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(On-Premises)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46" y="2930575"/>
            <a:ext cx="2282484" cy="17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98" y="2930576"/>
            <a:ext cx="2878173" cy="2641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88" y="464243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Diggin</a:t>
            </a:r>
            <a:r>
              <a:rPr lang="en-US" dirty="0"/>
              <a:t>’ That Hip </a:t>
            </a:r>
            <a:r>
              <a:rPr lang="en-US" dirty="0" smtClean="0"/>
              <a:t>Asynchrony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4"/>
            <a:ext cx="8740142" cy="632737"/>
          </a:xfrm>
        </p:spPr>
        <p:txBody>
          <a:bodyPr/>
          <a:lstStyle/>
          <a:p>
            <a:pPr algn="ctr"/>
            <a:r>
              <a:rPr lang="en-US" dirty="0" smtClean="0"/>
              <a:t>The way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4356" y="1970313"/>
            <a:ext cx="1504258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Client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(Mobile)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3496" y="1970313"/>
            <a:ext cx="13583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Server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(Cloud)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953" y="2930575"/>
            <a:ext cx="2921377" cy="199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41" y="2930575"/>
            <a:ext cx="2176079" cy="17611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923761" y="4691743"/>
            <a:ext cx="1957853" cy="897754"/>
            <a:chOff x="5293040" y="4691742"/>
            <a:chExt cx="1957853" cy="8977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40" y="4691743"/>
              <a:ext cx="897753" cy="89775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39" y="4691743"/>
              <a:ext cx="897753" cy="89775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40" y="4691742"/>
              <a:ext cx="897753" cy="89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25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Ain’t All Fly, Tho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208210"/>
            <a:ext cx="11653523" cy="3918637"/>
          </a:xfrm>
        </p:spPr>
        <p:txBody>
          <a:bodyPr/>
          <a:lstStyle/>
          <a:p>
            <a:r>
              <a:rPr lang="en-US" dirty="0" smtClean="0"/>
              <a:t>The problem with asynchrony: it’s hard!</a:t>
            </a:r>
          </a:p>
          <a:p>
            <a:endParaRPr lang="en-US" dirty="0" smtClean="0"/>
          </a:p>
          <a:p>
            <a:r>
              <a:rPr lang="en-US" dirty="0" smtClean="0"/>
              <a:t>Hard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Reason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Write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Understand and maintain the code!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1971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Async is Dyno-Mite!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366708"/>
          </a:xfrm>
        </p:spPr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Note</a:t>
            </a:r>
            <a:r>
              <a:rPr lang="en-US" dirty="0" smtClean="0"/>
              <a:t>: functional languages (with macros) do not need async/await as a language feature.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1901" y="1987127"/>
            <a:ext cx="4980213" cy="1458861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</a:t>
            </a:r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purpose</a:t>
            </a:r>
            <a:b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async/await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make asynchrony easier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2456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Asynchrony is concurrency without threads.</a:t>
            </a:r>
          </a:p>
          <a:p>
            <a:pPr lvl="1"/>
            <a:r>
              <a:rPr lang="en-US" smtClean="0"/>
              <a:t>Truly without threads. Not even OS or driver threads.</a:t>
            </a:r>
          </a:p>
          <a:p>
            <a:r>
              <a:rPr lang="en-US" smtClean="0"/>
              <a:t>Benefits of asynchrony:</a:t>
            </a:r>
          </a:p>
          <a:p>
            <a:pPr lvl="1"/>
            <a:r>
              <a:rPr lang="en-US" smtClean="0"/>
              <a:t>Responsiveness for clients (especially mobile).</a:t>
            </a:r>
          </a:p>
          <a:p>
            <a:pPr lvl="1"/>
            <a:r>
              <a:rPr lang="en-US" smtClean="0"/>
              <a:t>Scalability for servers (especially cloud).</a:t>
            </a:r>
          </a:p>
          <a:p>
            <a:r>
              <a:rPr lang="en-US" smtClean="0"/>
              <a:t>But asynchrony is hard. </a:t>
            </a:r>
            <a:r>
              <a:rPr lang="en-US" smtClean="0">
                <a:sym typeface="Wingdings" panose="05000000000000000000" pitchFamily="2" charset="2"/>
              </a:rPr>
              <a:t></a:t>
            </a:r>
            <a:endParaRPr lang="en-US" smtClean="0"/>
          </a:p>
          <a:p>
            <a:r>
              <a:rPr lang="en-US" smtClean="0"/>
              <a:t>Languages are adopting async to make asynchrony easier.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0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Async as a Language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74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Fortune Cookie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0798" y="1621455"/>
            <a:ext cx="6117770" cy="1071062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understand present,</a:t>
            </a:r>
            <a:b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One must first understand past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3" y="3124796"/>
            <a:ext cx="4436340" cy="26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Archaeology of </a:t>
            </a:r>
            <a:r>
              <a:rPr lang="en-US" dirty="0"/>
              <a:t>Asynchrony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29746637"/>
              </p:ext>
            </p:extLst>
          </p:nvPr>
        </p:nvGraphicFramePr>
        <p:xfrm>
          <a:off x="1709058" y="1886858"/>
          <a:ext cx="8740141" cy="38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4"/>
          <p:cNvSpPr/>
          <p:nvPr/>
        </p:nvSpPr>
        <p:spPr bwMode="auto">
          <a:xfrm>
            <a:off x="9144001" y="2120900"/>
            <a:ext cx="1109255" cy="3360056"/>
          </a:xfrm>
          <a:prstGeom prst="up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Time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67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Secret Sauce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3370987"/>
          </a:xfrm>
        </p:spPr>
        <p:txBody>
          <a:bodyPr/>
          <a:lstStyle/>
          <a:p>
            <a:endParaRPr lang="en-US" dirty="0" smtClean="0"/>
          </a:p>
          <a:p>
            <a:pPr algn="ctr"/>
            <a:r>
              <a:rPr lang="en-US" i="1" dirty="0" smtClean="0"/>
              <a:t>Company Confidential</a:t>
            </a:r>
          </a:p>
          <a:p>
            <a:endParaRPr lang="en-US" dirty="0" smtClean="0"/>
          </a:p>
          <a:p>
            <a:r>
              <a:rPr lang="en-US" dirty="0" smtClean="0"/>
              <a:t>Our application will: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 string from </a:t>
            </a:r>
            <a:r>
              <a:rPr lang="en-US" dirty="0" err="1" smtClean="0"/>
              <a:t>teh</a:t>
            </a:r>
            <a:r>
              <a:rPr lang="en-US" dirty="0" smtClean="0"/>
              <a:t> internets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Save it to a database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329543" y="3886201"/>
            <a:ext cx="1817914" cy="10887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324100" y="4449727"/>
            <a:ext cx="874528" cy="253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7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646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17358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event&lt;string</a:t>
            </a: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DownloadCompleted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event&lt;void&gt; </a:t>
            </a:r>
            <a:r>
              <a:rPr lang="en-US" sz="2400" dirty="0" err="1">
                <a:latin typeface="Consolas" panose="020B0609020204030204" pitchFamily="49" charset="0"/>
              </a:rPr>
              <a:t>SaveCompleted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6237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1189178"/>
            <a:ext cx="8740142" cy="561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event&lt;void&gt;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DownloadCompleted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SaveCompleted</a:t>
            </a:r>
            <a:r>
              <a:rPr lang="en-US" sz="1800" dirty="0">
                <a:latin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trigger </a:t>
            </a:r>
            <a:r>
              <a:rPr lang="en-US" sz="1800" dirty="0" err="1">
                <a:latin typeface="Consolas" panose="020B0609020204030204" pitchFamily="49" charset="0"/>
              </a:rPr>
              <a:t>DownloadAndSaveCompleted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03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Events: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Have to read code backwards.</a:t>
            </a:r>
          </a:p>
          <a:p>
            <a:endParaRPr lang="en-US" smtClean="0"/>
          </a:p>
          <a:p>
            <a:r>
              <a:rPr lang="en-US" smtClean="0"/>
              <a:t>Manual error handling.</a:t>
            </a:r>
          </a:p>
          <a:p>
            <a:endParaRPr lang="en-US" smtClean="0"/>
          </a:p>
          <a:p>
            <a:r>
              <a:rPr lang="en-US" smtClean="0"/>
              <a:t>Deep nesting.</a:t>
            </a:r>
          </a:p>
          <a:p>
            <a:endParaRPr lang="en-US" smtClean="0"/>
          </a:p>
          <a:p>
            <a:r>
              <a:rPr lang="en-US" smtClean="0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543300"/>
            <a:ext cx="66294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28" y="0"/>
            <a:ext cx="6616147" cy="32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 / CPS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Download(callback&lt;string&gt;);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Save(string, callback&lt;void&gt;);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69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DownloadAndSave</a:t>
            </a:r>
            <a:r>
              <a:rPr lang="en-US" sz="1800" dirty="0">
                <a:latin typeface="Consolas" panose="020B0609020204030204" pitchFamily="49" charset="0"/>
              </a:rPr>
              <a:t>(callback&lt;void&gt; callback)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Download(</a:t>
            </a:r>
            <a:r>
              <a:rPr lang="en-US" sz="1800" dirty="0" err="1">
                <a:latin typeface="Consolas" panose="020B0609020204030204" pitchFamily="49" charset="0"/>
              </a:rPr>
              <a:t>downloadResult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callback(error = </a:t>
            </a:r>
            <a:r>
              <a:rPr lang="en-US" sz="1800" dirty="0" err="1">
                <a:latin typeface="Consolas" panose="020B0609020204030204" pitchFamily="49" charset="0"/>
              </a:rPr>
              <a:t>downloadResult.error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Save(</a:t>
            </a:r>
            <a:r>
              <a:rPr lang="en-US" sz="1800" dirty="0" err="1">
                <a:latin typeface="Consolas" panose="020B0609020204030204" pitchFamily="49" charset="0"/>
              </a:rPr>
              <a:t>downloadResult.data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saveResult</a:t>
            </a:r>
            <a:r>
              <a:rPr lang="en-US" sz="1800" dirty="0">
                <a:latin typeface="Consolas" panose="020B0609020204030204" pitchFamily="49" charset="0"/>
              </a:rPr>
              <a:t> =&gt;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if (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callback(error = </a:t>
            </a:r>
            <a:r>
              <a:rPr lang="en-US" sz="1800" dirty="0" err="1">
                <a:latin typeface="Consolas" panose="020B0609020204030204" pitchFamily="49" charset="0"/>
              </a:rPr>
              <a:t>saveResult.error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return;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callback();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});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825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Callbacks / CPS: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3" cy="4466287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to read code backwards.</a:t>
            </a:r>
          </a:p>
          <a:p>
            <a:endParaRPr lang="en-US" dirty="0" smtClean="0"/>
          </a:p>
          <a:p>
            <a:r>
              <a:rPr lang="en-US" dirty="0" smtClean="0"/>
              <a:t>Manual error handling.</a:t>
            </a:r>
          </a:p>
          <a:p>
            <a:endParaRPr lang="en-US" dirty="0" smtClean="0"/>
          </a:p>
          <a:p>
            <a:r>
              <a:rPr lang="en-US" dirty="0" smtClean="0"/>
              <a:t>Deep nesting.</a:t>
            </a:r>
          </a:p>
          <a:p>
            <a:endParaRPr lang="en-US" dirty="0" smtClean="0"/>
          </a:p>
          <a:p>
            <a:r>
              <a:rPr lang="en-US" dirty="0" smtClean="0"/>
              <a:t>Non-trivial logic (loops, joins) require manual state machines.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38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50229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“Future” represents a future value.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Futures complete exactly once, either with a value or with an error.</a:t>
            </a:r>
            <a:br>
              <a:rPr lang="en-US" dirty="0" smtClean="0"/>
            </a:br>
            <a:r>
              <a:rPr lang="en-US" dirty="0" smtClean="0"/>
              <a:t>Futures support continuations.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Futures are object representations of asynchronous operations.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Futures are monads.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17443" y="5257040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Task&lt;T&gt;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442" y="5834742"/>
            <a:ext cx="15193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pc="-70" dirty="0">
                <a:solidFill>
                  <a:srgbClr val="00B050"/>
                </a:solidFill>
                <a:latin typeface="Consolas" panose="020B0609020204030204" pitchFamily="49" charset="0"/>
              </a:rPr>
              <a:t>Promise</a:t>
            </a:r>
          </a:p>
        </p:txBody>
      </p:sp>
    </p:spTree>
    <p:extLst>
      <p:ext uri="{BB962C8B-B14F-4D97-AF65-F5344CB8AC3E}">
        <p14:creationId xmlns:p14="http://schemas.microsoft.com/office/powerpoint/2010/main" val="2462222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Breakthrough: 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2"/>
            <a:ext cx="11151917" cy="28130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“Future” can be anything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File download</a:t>
            </a:r>
          </a:p>
          <a:p>
            <a:pPr lvl="1"/>
            <a:r>
              <a:rPr lang="en-US" dirty="0" smtClean="0"/>
              <a:t>Database write</a:t>
            </a:r>
          </a:p>
          <a:p>
            <a:pPr lvl="1"/>
            <a:r>
              <a:rPr lang="en-US" dirty="0" smtClean="0"/>
              <a:t>Timeout</a:t>
            </a:r>
            <a:endParaRPr lang="en-US" dirty="0" smtClean="0"/>
          </a:p>
          <a:p>
            <a:pPr lvl="1"/>
            <a:r>
              <a:rPr lang="en-US" dirty="0" smtClean="0"/>
              <a:t>“Join” of other futures</a:t>
            </a:r>
          </a:p>
          <a:p>
            <a:pPr lvl="1"/>
            <a:r>
              <a:rPr lang="en-US" dirty="0" smtClean="0"/>
              <a:t>Mutual exclusion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70" y="2329544"/>
            <a:ext cx="4853173" cy="33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092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417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return 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</a:rPr>
              <a:t>Download()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.then(data =&gt; { return Save(data); 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.then(() =&gt; { return Log("done!"); });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44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Futures: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3"/>
            <a:ext cx="12192000" cy="5362430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</a:t>
            </a:r>
            <a:r>
              <a:rPr lang="en-US" dirty="0" smtClean="0"/>
              <a:t> Shallow nesting.</a:t>
            </a:r>
          </a:p>
          <a:p>
            <a:endParaRPr lang="en-US" dirty="0" smtClean="0"/>
          </a:p>
          <a:p>
            <a:r>
              <a:rPr lang="en-US" dirty="0"/>
              <a:t>Non-trivial logic (loops, joins) require </a:t>
            </a:r>
            <a:r>
              <a:rPr lang="en-US" strike="sngStrike" dirty="0"/>
              <a:t>manual state </a:t>
            </a:r>
            <a:r>
              <a:rPr lang="en-US" strike="sngStrike" dirty="0" smtClean="0"/>
              <a:t>machines</a:t>
            </a:r>
            <a:r>
              <a:rPr lang="en-US" dirty="0"/>
              <a:t> m</a:t>
            </a:r>
            <a:r>
              <a:rPr lang="en-US" dirty="0" smtClean="0"/>
              <a:t>ultiple </a:t>
            </a:r>
            <a:r>
              <a:rPr lang="en-US" dirty="0"/>
              <a:t>methods with spread-out </a:t>
            </a:r>
            <a:r>
              <a:rPr lang="en-US" dirty="0" smtClean="0"/>
              <a:t>semantics.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Future&lt;string</a:t>
            </a:r>
            <a:r>
              <a:rPr lang="en-US" sz="2400" dirty="0">
                <a:latin typeface="Consolas" panose="020B0609020204030204" pitchFamily="49" charset="0"/>
              </a:rPr>
              <a:t>&gt;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Future&lt;void</a:t>
            </a:r>
            <a:r>
              <a:rPr lang="en-US" sz="2400" dirty="0">
                <a:latin typeface="Consolas" panose="020B0609020204030204" pitchFamily="49" charset="0"/>
              </a:rPr>
              <a:t>&gt; 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Future&lt;void&gt;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await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await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48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929" y="1197323"/>
            <a:ext cx="8740142" cy="92333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string </a:t>
            </a:r>
            <a:r>
              <a:rPr lang="en-US" sz="2400" dirty="0">
                <a:latin typeface="Consolas" panose="020B0609020204030204" pitchFamily="49" charset="0"/>
              </a:rPr>
              <a:t>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>
                <a:latin typeface="Consolas" panose="020B0609020204030204" pitchFamily="49" charset="0"/>
              </a:rPr>
              <a:t>Save(string);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725929" y="2128799"/>
            <a:ext cx="8740142" cy="1735860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DownloadAndSave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string data = Download();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Save(data);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33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Async: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97324"/>
            <a:ext cx="12192000" cy="4914359"/>
          </a:xfrm>
        </p:spPr>
        <p:txBody>
          <a:bodyPr/>
          <a:lstStyle/>
          <a:p>
            <a:endParaRPr lang="en-US" dirty="0" smtClean="0"/>
          </a:p>
          <a:p>
            <a:r>
              <a:rPr lang="en-US" strike="sngStrike" dirty="0" smtClean="0"/>
              <a:t>Have </a:t>
            </a:r>
            <a:r>
              <a:rPr lang="en-US" strike="sngStrike" dirty="0"/>
              <a:t>to read code </a:t>
            </a:r>
            <a:r>
              <a:rPr lang="en-US" strike="sngStrike" dirty="0" smtClean="0"/>
              <a:t>backwards.</a:t>
            </a:r>
          </a:p>
          <a:p>
            <a:endParaRPr lang="en-US" dirty="0"/>
          </a:p>
          <a:p>
            <a:r>
              <a:rPr lang="en-US" strike="sngStrike" dirty="0" smtClean="0"/>
              <a:t>Manual </a:t>
            </a:r>
            <a:r>
              <a:rPr lang="en-US" strike="sngStrike" dirty="0"/>
              <a:t>error </a:t>
            </a:r>
            <a:r>
              <a:rPr lang="en-US" strike="sngStrike" dirty="0" smtClean="0"/>
              <a:t>handling.</a:t>
            </a:r>
          </a:p>
          <a:p>
            <a:endParaRPr lang="en-US" dirty="0"/>
          </a:p>
          <a:p>
            <a:r>
              <a:rPr lang="en-US" strike="sngStrike" dirty="0" smtClean="0"/>
              <a:t>Deep nesting.</a:t>
            </a:r>
          </a:p>
          <a:p>
            <a:endParaRPr lang="en-US" dirty="0" smtClean="0"/>
          </a:p>
          <a:p>
            <a:r>
              <a:rPr lang="en-US" strike="sngStrike" dirty="0"/>
              <a:t>Non-trivial logic (loops, joins) require manual state </a:t>
            </a:r>
            <a:r>
              <a:rPr lang="en-US" strike="sngStrike" dirty="0" smtClean="0"/>
              <a:t>machines.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4550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493"/>
            <a:ext cx="12192000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Asynchrony is concurrency without threads.</a:t>
            </a:r>
          </a:p>
          <a:p>
            <a:pPr lvl="1"/>
            <a:r>
              <a:rPr lang="en-US" smtClean="0"/>
              <a:t>Truly without threads. Not even OS or driver threads.</a:t>
            </a:r>
          </a:p>
          <a:p>
            <a:r>
              <a:rPr lang="en-US" smtClean="0"/>
              <a:t>Benefits of asynchrony:</a:t>
            </a:r>
          </a:p>
          <a:p>
            <a:pPr lvl="1"/>
            <a:r>
              <a:rPr lang="en-US" smtClean="0"/>
              <a:t>Responsiveness for clients (especially mobile).</a:t>
            </a:r>
          </a:p>
          <a:p>
            <a:pPr lvl="1"/>
            <a:r>
              <a:rPr lang="en-US" smtClean="0"/>
              <a:t>Scalability for servers (especially cloud).</a:t>
            </a:r>
          </a:p>
          <a:p>
            <a:r>
              <a:rPr lang="en-US" smtClean="0"/>
              <a:t>But asynchrony is hard. </a:t>
            </a:r>
            <a:r>
              <a:rPr lang="en-US" smtClean="0">
                <a:sym typeface="Wingdings" panose="05000000000000000000" pitchFamily="2" charset="2"/>
              </a:rPr>
              <a:t></a:t>
            </a:r>
            <a:endParaRPr lang="en-US" smtClean="0"/>
          </a:p>
          <a:p>
            <a:r>
              <a:rPr lang="en-US" smtClean="0"/>
              <a:t>Languages are adopting async to make asynchrony easier.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Case You Just Woke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89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29" y="1103070"/>
            <a:ext cx="3129100" cy="3981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930" y="3296644"/>
            <a:ext cx="2912785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forth and be awesome!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5786" y="5084852"/>
            <a:ext cx="3003707" cy="346249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900" dirty="0"/>
              <a:t>Image from </a:t>
            </a:r>
            <a:r>
              <a:rPr lang="en-US" sz="900" dirty="0" err="1"/>
              <a:t>Etsy</a:t>
            </a:r>
            <a:r>
              <a:rPr lang="en-US" sz="900" dirty="0"/>
              <a:t> user </a:t>
            </a:r>
            <a:r>
              <a:rPr lang="en-US" sz="900" dirty="0" err="1"/>
              <a:t>Rosewine</a:t>
            </a:r>
            <a:r>
              <a:rPr lang="en-US" sz="900" dirty="0"/>
              <a:t>;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243594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92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0" y="0"/>
            <a:ext cx="522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Async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Async </a:t>
            </a:r>
            <a:r>
              <a:rPr lang="en-US" strike="sngStrike" dirty="0" smtClean="0"/>
              <a:t>Revolution </a:t>
            </a:r>
            <a:r>
              <a:rPr lang="en-US" dirty="0" smtClean="0"/>
              <a:t>Invasion?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Microsoft">
  <a:themeElements>
    <a:clrScheme name="Custom 1">
      <a:dk1>
        <a:srgbClr val="505050"/>
      </a:dk1>
      <a:lt1>
        <a:srgbClr val="FFFFFF"/>
      </a:lt1>
      <a:dk2>
        <a:srgbClr val="00518E"/>
      </a:dk2>
      <a:lt2>
        <a:srgbClr val="9DD7FC"/>
      </a:lt2>
      <a:accent1>
        <a:srgbClr val="0072C6"/>
      </a:accent1>
      <a:accent2>
        <a:srgbClr val="258244"/>
      </a:accent2>
      <a:accent3>
        <a:srgbClr val="F15628"/>
      </a:accent3>
      <a:accent4>
        <a:srgbClr val="442359"/>
      </a:accent4>
      <a:accent5>
        <a:srgbClr val="B4009E"/>
      </a:accent5>
      <a:accent6>
        <a:srgbClr val="F47836"/>
      </a:accent6>
      <a:hlink>
        <a:srgbClr val="00518E"/>
      </a:hlink>
      <a:folHlink>
        <a:srgbClr val="00518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AC9B6D51-8BBA-4D25-816B-B1B284F1984B}" vid="{5CB1449E-9144-40FE-A958-E686E7966457}"/>
    </a:ext>
  </a:extLst>
</a:theme>
</file>

<file path=ppt/theme/theme2.xml><?xml version="1.0" encoding="utf-8"?>
<a:theme xmlns:a="http://schemas.openxmlformats.org/drawingml/2006/main" name="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VS11_Beta_Template_Dark_16x9">
  <a:themeElements>
    <a:clrScheme name="Custom 1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54A6"/>
      </a:accent1>
      <a:accent2>
        <a:srgbClr val="F7941E"/>
      </a:accent2>
      <a:accent3>
        <a:srgbClr val="8DC63F"/>
      </a:accent3>
      <a:accent4>
        <a:srgbClr val="FFF200"/>
      </a:accent4>
      <a:accent5>
        <a:srgbClr val="00AEEF"/>
      </a:accent5>
      <a:accent6>
        <a:srgbClr val="7E499D"/>
      </a:accent6>
      <a:hlink>
        <a:srgbClr val="FFFFFF"/>
      </a:hlink>
      <a:folHlink>
        <a:srgbClr val="FFFFFF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200" spc="-1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3200" spc="-70" dirty="0" smtClean="0">
            <a:gradFill>
              <a:gsLst>
                <a:gs pos="0">
                  <a:schemeClr val="tx2"/>
                </a:gs>
                <a:gs pos="78000">
                  <a:schemeClr val="tx2"/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Microsoft</Template>
  <TotalTime>18474</TotalTime>
  <Words>2602</Words>
  <Application>Microsoft Office PowerPoint</Application>
  <PresentationFormat>Widescreen</PresentationFormat>
  <Paragraphs>479</Paragraphs>
  <Slides>51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Segoe UI</vt:lpstr>
      <vt:lpstr>Segoe UI Light</vt:lpstr>
      <vt:lpstr>Wingdings</vt:lpstr>
      <vt:lpstr>Microsoft</vt:lpstr>
      <vt:lpstr>VS11_Beta_Template_Dark_16x9</vt:lpstr>
      <vt:lpstr>1_VS11_Beta_Template_Dark_16x9</vt:lpstr>
      <vt:lpstr>Async Everywhere!</vt:lpstr>
      <vt:lpstr>Who is this guy?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Async Revolution</vt:lpstr>
      <vt:lpstr>The Async Revolution Invasion?</vt:lpstr>
      <vt:lpstr>Async Invasion Timeline</vt:lpstr>
      <vt:lpstr>Taking over the world! (TIOBE)</vt:lpstr>
      <vt:lpstr>Taking over the world! (PYPL)</vt:lpstr>
      <vt:lpstr>PowerPoint Presentation</vt:lpstr>
      <vt:lpstr>Terminology</vt:lpstr>
      <vt:lpstr>What’s “Asynchrony”?</vt:lpstr>
      <vt:lpstr>The Concurrent Universe</vt:lpstr>
      <vt:lpstr>PowerPoint Presentation</vt:lpstr>
      <vt:lpstr>Trigger Warning</vt:lpstr>
      <vt:lpstr>Trigger Warning</vt:lpstr>
      <vt:lpstr>Asynchronous (Nonblocking)</vt:lpstr>
      <vt:lpstr>Synchronous (Blocking)</vt:lpstr>
      <vt:lpstr>Mind: Blown</vt:lpstr>
      <vt:lpstr>Mind: Blown</vt:lpstr>
      <vt:lpstr>Asynchrony, What Is It Good For?</vt:lpstr>
      <vt:lpstr>Bringin’ It Home</vt:lpstr>
      <vt:lpstr>Keepin’ It Real</vt:lpstr>
      <vt:lpstr>Kickin’ It Old School</vt:lpstr>
      <vt:lpstr>Diggin’ That Hip Asynchrony</vt:lpstr>
      <vt:lpstr>It Ain’t All Fly, Tho</vt:lpstr>
      <vt:lpstr>Async is Dyno-Mite!</vt:lpstr>
      <vt:lpstr>Summary So Far</vt:lpstr>
      <vt:lpstr>Async as a Language Feature</vt:lpstr>
      <vt:lpstr>Today’s Fortune Cookie</vt:lpstr>
      <vt:lpstr>Archaeology of Asynchrony</vt:lpstr>
      <vt:lpstr>Example Secret Sauce</vt:lpstr>
      <vt:lpstr>Synchronous</vt:lpstr>
      <vt:lpstr>Events</vt:lpstr>
      <vt:lpstr>Events</vt:lpstr>
      <vt:lpstr>Events: Problems</vt:lpstr>
      <vt:lpstr>Callbacks / CPS</vt:lpstr>
      <vt:lpstr>Callbacks / CPS: Problems</vt:lpstr>
      <vt:lpstr>The Breakthrough: Futures</vt:lpstr>
      <vt:lpstr>The Breakthrough: Futures</vt:lpstr>
      <vt:lpstr>Futures</vt:lpstr>
      <vt:lpstr>Futures</vt:lpstr>
      <vt:lpstr>Futures: Problems</vt:lpstr>
      <vt:lpstr>Async</vt:lpstr>
      <vt:lpstr>Synchronous</vt:lpstr>
      <vt:lpstr>Async: Problems</vt:lpstr>
      <vt:lpstr>In Case You Just Woke Up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Async</dc:title>
  <dc:creator>Stephen Cleary</dc:creator>
  <cp:lastModifiedBy>Stephen Cleary</cp:lastModifiedBy>
  <cp:revision>369</cp:revision>
  <dcterms:created xsi:type="dcterms:W3CDTF">2013-02-28T01:41:02Z</dcterms:created>
  <dcterms:modified xsi:type="dcterms:W3CDTF">2016-03-12T17:13:40Z</dcterms:modified>
</cp:coreProperties>
</file>